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5"/>
  </p:notesMasterIdLst>
  <p:sldIdLst>
    <p:sldId id="2059" r:id="rId5"/>
    <p:sldId id="525" r:id="rId6"/>
    <p:sldId id="256" r:id="rId7"/>
    <p:sldId id="315" r:id="rId8"/>
    <p:sldId id="484" r:id="rId9"/>
    <p:sldId id="523" r:id="rId10"/>
    <p:sldId id="497" r:id="rId11"/>
    <p:sldId id="499" r:id="rId12"/>
    <p:sldId id="498" r:id="rId13"/>
    <p:sldId id="500" r:id="rId14"/>
    <p:sldId id="524" r:id="rId15"/>
    <p:sldId id="496" r:id="rId16"/>
    <p:sldId id="502" r:id="rId17"/>
    <p:sldId id="505" r:id="rId18"/>
    <p:sldId id="506" r:id="rId19"/>
    <p:sldId id="507" r:id="rId20"/>
    <p:sldId id="508" r:id="rId21"/>
    <p:sldId id="509" r:id="rId22"/>
    <p:sldId id="510" r:id="rId23"/>
    <p:sldId id="511" r:id="rId24"/>
    <p:sldId id="512" r:id="rId25"/>
    <p:sldId id="513" r:id="rId26"/>
    <p:sldId id="514" r:id="rId27"/>
    <p:sldId id="516" r:id="rId28"/>
    <p:sldId id="517" r:id="rId29"/>
    <p:sldId id="518" r:id="rId30"/>
    <p:sldId id="519" r:id="rId31"/>
    <p:sldId id="486" r:id="rId32"/>
    <p:sldId id="482" r:id="rId33"/>
    <p:sldId id="487" r:id="rId34"/>
    <p:sldId id="488" r:id="rId35"/>
    <p:sldId id="489" r:id="rId36"/>
    <p:sldId id="492" r:id="rId37"/>
    <p:sldId id="494" r:id="rId38"/>
    <p:sldId id="495" r:id="rId39"/>
    <p:sldId id="314" r:id="rId40"/>
    <p:sldId id="520" r:id="rId41"/>
    <p:sldId id="265" r:id="rId42"/>
    <p:sldId id="262" r:id="rId43"/>
    <p:sldId id="264" r:id="rId44"/>
    <p:sldId id="274" r:id="rId45"/>
    <p:sldId id="277" r:id="rId46"/>
    <p:sldId id="275" r:id="rId47"/>
    <p:sldId id="267" r:id="rId48"/>
    <p:sldId id="276" r:id="rId49"/>
    <p:sldId id="278" r:id="rId50"/>
    <p:sldId id="271" r:id="rId51"/>
    <p:sldId id="272" r:id="rId52"/>
    <p:sldId id="273" r:id="rId53"/>
    <p:sldId id="279" r:id="rId54"/>
    <p:sldId id="280" r:id="rId55"/>
    <p:sldId id="281" r:id="rId56"/>
    <p:sldId id="285" r:id="rId57"/>
    <p:sldId id="283" r:id="rId58"/>
    <p:sldId id="282" r:id="rId59"/>
    <p:sldId id="284" r:id="rId60"/>
    <p:sldId id="287" r:id="rId61"/>
    <p:sldId id="288" r:id="rId62"/>
    <p:sldId id="286" r:id="rId63"/>
    <p:sldId id="289" r:id="rId64"/>
    <p:sldId id="290" r:id="rId65"/>
    <p:sldId id="291" r:id="rId66"/>
    <p:sldId id="292" r:id="rId67"/>
    <p:sldId id="293" r:id="rId68"/>
    <p:sldId id="295" r:id="rId69"/>
    <p:sldId id="294" r:id="rId70"/>
    <p:sldId id="355" r:id="rId71"/>
    <p:sldId id="348" r:id="rId72"/>
    <p:sldId id="296" r:id="rId73"/>
    <p:sldId id="297" r:id="rId74"/>
    <p:sldId id="298" r:id="rId75"/>
    <p:sldId id="299" r:id="rId76"/>
    <p:sldId id="353" r:id="rId77"/>
    <p:sldId id="354" r:id="rId78"/>
    <p:sldId id="349" r:id="rId79"/>
    <p:sldId id="300" r:id="rId80"/>
    <p:sldId id="302" r:id="rId81"/>
    <p:sldId id="301" r:id="rId82"/>
    <p:sldId id="335" r:id="rId83"/>
    <p:sldId id="336" r:id="rId84"/>
    <p:sldId id="350" r:id="rId85"/>
    <p:sldId id="384" r:id="rId86"/>
    <p:sldId id="356" r:id="rId87"/>
    <p:sldId id="346" r:id="rId88"/>
    <p:sldId id="351" r:id="rId89"/>
    <p:sldId id="352" r:id="rId90"/>
    <p:sldId id="360" r:id="rId91"/>
    <p:sldId id="361" r:id="rId92"/>
    <p:sldId id="362" r:id="rId93"/>
    <p:sldId id="359" r:id="rId94"/>
    <p:sldId id="363" r:id="rId95"/>
    <p:sldId id="364" r:id="rId96"/>
    <p:sldId id="365" r:id="rId97"/>
    <p:sldId id="366" r:id="rId98"/>
    <p:sldId id="368" r:id="rId99"/>
    <p:sldId id="379" r:id="rId100"/>
    <p:sldId id="369" r:id="rId101"/>
    <p:sldId id="337" r:id="rId102"/>
    <p:sldId id="374" r:id="rId103"/>
    <p:sldId id="378" r:id="rId104"/>
    <p:sldId id="377" r:id="rId105"/>
    <p:sldId id="380" r:id="rId106"/>
    <p:sldId id="375" r:id="rId107"/>
    <p:sldId id="376" r:id="rId108"/>
    <p:sldId id="382" r:id="rId109"/>
    <p:sldId id="370" r:id="rId110"/>
    <p:sldId id="371" r:id="rId111"/>
    <p:sldId id="372" r:id="rId112"/>
    <p:sldId id="373" r:id="rId113"/>
    <p:sldId id="383" r:id="rId114"/>
    <p:sldId id="385" r:id="rId115"/>
    <p:sldId id="386" r:id="rId116"/>
    <p:sldId id="391" r:id="rId117"/>
    <p:sldId id="392" r:id="rId118"/>
    <p:sldId id="388" r:id="rId119"/>
    <p:sldId id="389" r:id="rId120"/>
    <p:sldId id="393" r:id="rId121"/>
    <p:sldId id="394" r:id="rId122"/>
    <p:sldId id="322" r:id="rId123"/>
    <p:sldId id="321" r:id="rId124"/>
    <p:sldId id="324" r:id="rId125"/>
    <p:sldId id="328" r:id="rId126"/>
    <p:sldId id="327" r:id="rId127"/>
    <p:sldId id="329" r:id="rId128"/>
    <p:sldId id="330" r:id="rId129"/>
    <p:sldId id="331" r:id="rId130"/>
    <p:sldId id="332" r:id="rId131"/>
    <p:sldId id="397" r:id="rId132"/>
    <p:sldId id="441" r:id="rId133"/>
    <p:sldId id="443" r:id="rId134"/>
    <p:sldId id="452" r:id="rId135"/>
    <p:sldId id="453" r:id="rId136"/>
    <p:sldId id="446" r:id="rId137"/>
    <p:sldId id="450" r:id="rId138"/>
    <p:sldId id="444" r:id="rId139"/>
    <p:sldId id="456" r:id="rId140"/>
    <p:sldId id="438" r:id="rId141"/>
    <p:sldId id="439" r:id="rId142"/>
    <p:sldId id="440" r:id="rId143"/>
    <p:sldId id="401" r:id="rId144"/>
    <p:sldId id="409" r:id="rId145"/>
    <p:sldId id="407" r:id="rId146"/>
    <p:sldId id="408" r:id="rId147"/>
    <p:sldId id="402" r:id="rId148"/>
    <p:sldId id="447" r:id="rId149"/>
    <p:sldId id="448" r:id="rId150"/>
    <p:sldId id="405" r:id="rId151"/>
    <p:sldId id="406" r:id="rId152"/>
    <p:sldId id="457" r:id="rId153"/>
    <p:sldId id="421" r:id="rId154"/>
    <p:sldId id="422" r:id="rId155"/>
    <p:sldId id="423" r:id="rId156"/>
    <p:sldId id="424" r:id="rId157"/>
    <p:sldId id="437" r:id="rId158"/>
    <p:sldId id="398" r:id="rId159"/>
    <p:sldId id="410" r:id="rId160"/>
    <p:sldId id="425" r:id="rId161"/>
    <p:sldId id="426" r:id="rId162"/>
    <p:sldId id="427" r:id="rId163"/>
    <p:sldId id="428" r:id="rId164"/>
    <p:sldId id="436" r:id="rId165"/>
    <p:sldId id="416" r:id="rId166"/>
    <p:sldId id="417" r:id="rId167"/>
    <p:sldId id="429" r:id="rId168"/>
    <p:sldId id="430" r:id="rId169"/>
    <p:sldId id="431" r:id="rId170"/>
    <p:sldId id="432" r:id="rId171"/>
    <p:sldId id="433" r:id="rId172"/>
    <p:sldId id="435" r:id="rId173"/>
    <p:sldId id="420" r:id="rId174"/>
    <p:sldId id="419" r:id="rId175"/>
    <p:sldId id="434" r:id="rId176"/>
    <p:sldId id="451" r:id="rId177"/>
    <p:sldId id="464" r:id="rId178"/>
    <p:sldId id="445" r:id="rId179"/>
    <p:sldId id="459" r:id="rId180"/>
    <p:sldId id="466" r:id="rId181"/>
    <p:sldId id="467" r:id="rId182"/>
    <p:sldId id="468" r:id="rId183"/>
    <p:sldId id="472" r:id="rId184"/>
    <p:sldId id="475" r:id="rId185"/>
    <p:sldId id="473" r:id="rId186"/>
    <p:sldId id="474" r:id="rId187"/>
    <p:sldId id="476" r:id="rId188"/>
    <p:sldId id="477" r:id="rId189"/>
    <p:sldId id="478" r:id="rId190"/>
    <p:sldId id="479" r:id="rId191"/>
    <p:sldId id="480" r:id="rId192"/>
    <p:sldId id="481" r:id="rId193"/>
    <p:sldId id="461" r:id="rId19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B1B"/>
    <a:srgbClr val="660033"/>
    <a:srgbClr val="660066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9"/>
    <p:restoredTop sz="94733"/>
  </p:normalViewPr>
  <p:slideViewPr>
    <p:cSldViewPr snapToGrid="0" snapToObjects="1">
      <p:cViewPr varScale="1">
        <p:scale>
          <a:sx n="97" d="100"/>
          <a:sy n="97" d="100"/>
        </p:scale>
        <p:origin x="416" y="21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6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presProps" Target="presProp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viewProps" Target="viewProps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theme" Target="theme/theme1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11/5/24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51813-6207-294F-B120-59808870B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658020-7F67-D546-8AEC-8C41CB7DFC2D}" type="datetime1">
              <a:rPr lang="en-US" smtClean="0"/>
              <a:t>11/5/24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6D1B4-E051-1644-8D51-8AC287F184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DevOps Engineer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2E16B181-3540-F948-944E-9D093C5CE0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Nho Luong</a:t>
            </a:r>
          </a:p>
        </p:txBody>
      </p:sp>
    </p:spTree>
    <p:extLst>
      <p:ext uri="{BB962C8B-B14F-4D97-AF65-F5344CB8AC3E}">
        <p14:creationId xmlns:p14="http://schemas.microsoft.com/office/powerpoint/2010/main" val="194432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7.svg"/><Relationship Id="rId3" Type="http://schemas.openxmlformats.org/officeDocument/2006/relationships/image" Target="../media/image7.svg"/><Relationship Id="rId7" Type="http://schemas.openxmlformats.org/officeDocument/2006/relationships/image" Target="../media/image30.svg"/><Relationship Id="rId12" Type="http://schemas.openxmlformats.org/officeDocument/2006/relationships/image" Target="../media/image46.png"/><Relationship Id="rId17" Type="http://schemas.openxmlformats.org/officeDocument/2006/relationships/image" Target="../media/image122.svg"/><Relationship Id="rId2" Type="http://schemas.openxmlformats.org/officeDocument/2006/relationships/image" Target="../media/image6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49.svg"/><Relationship Id="rId5" Type="http://schemas.openxmlformats.org/officeDocument/2006/relationships/image" Target="../media/image35.svg"/><Relationship Id="rId15" Type="http://schemas.openxmlformats.org/officeDocument/2006/relationships/image" Target="../media/image51.svg"/><Relationship Id="rId10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41.svg"/><Relationship Id="rId14" Type="http://schemas.openxmlformats.org/officeDocument/2006/relationships/image" Target="../media/image5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19.png"/><Relationship Id="rId5" Type="http://schemas.openxmlformats.org/officeDocument/2006/relationships/image" Target="../media/image25.jpg"/><Relationship Id="rId10" Type="http://schemas.openxmlformats.org/officeDocument/2006/relationships/image" Target="../media/image28.jpg"/><Relationship Id="rId4" Type="http://schemas.openxmlformats.org/officeDocument/2006/relationships/image" Target="../media/image24.jpg"/><Relationship Id="rId9" Type="http://schemas.openxmlformats.org/officeDocument/2006/relationships/image" Target="../media/image2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8.pn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12" Type="http://schemas.openxmlformats.org/officeDocument/2006/relationships/image" Target="../media/image1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12.png"/><Relationship Id="rId5" Type="http://schemas.openxmlformats.org/officeDocument/2006/relationships/image" Target="../media/image32.sv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9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2.png"/><Relationship Id="rId18" Type="http://schemas.openxmlformats.org/officeDocument/2006/relationships/image" Target="../media/image18.svg"/><Relationship Id="rId3" Type="http://schemas.openxmlformats.org/officeDocument/2006/relationships/image" Target="../media/image30.svg"/><Relationship Id="rId21" Type="http://schemas.openxmlformats.org/officeDocument/2006/relationships/image" Target="../media/image38.pn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17" Type="http://schemas.openxmlformats.org/officeDocument/2006/relationships/image" Target="../media/image17.png"/><Relationship Id="rId2" Type="http://schemas.openxmlformats.org/officeDocument/2006/relationships/image" Target="../media/image29.png"/><Relationship Id="rId16" Type="http://schemas.openxmlformats.org/officeDocument/2006/relationships/image" Target="../media/image45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svg"/><Relationship Id="rId15" Type="http://schemas.openxmlformats.org/officeDocument/2006/relationships/image" Target="../media/image44.png"/><Relationship Id="rId10" Type="http://schemas.openxmlformats.org/officeDocument/2006/relationships/image" Target="../media/image37.svg"/><Relationship Id="rId19" Type="http://schemas.openxmlformats.org/officeDocument/2006/relationships/image" Target="../media/image1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3.svg"/><Relationship Id="rId22" Type="http://schemas.openxmlformats.org/officeDocument/2006/relationships/image" Target="../media/image39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2.png"/><Relationship Id="rId18" Type="http://schemas.openxmlformats.org/officeDocument/2006/relationships/image" Target="../media/image49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17" Type="http://schemas.openxmlformats.org/officeDocument/2006/relationships/image" Target="../media/image48.png"/><Relationship Id="rId2" Type="http://schemas.openxmlformats.org/officeDocument/2006/relationships/image" Target="../media/image29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svg"/><Relationship Id="rId15" Type="http://schemas.openxmlformats.org/officeDocument/2006/relationships/image" Target="../media/image46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8.png"/><Relationship Id="rId18" Type="http://schemas.openxmlformats.org/officeDocument/2006/relationships/image" Target="../media/image43.svg"/><Relationship Id="rId3" Type="http://schemas.openxmlformats.org/officeDocument/2006/relationships/image" Target="../media/image32.svg"/><Relationship Id="rId21" Type="http://schemas.openxmlformats.org/officeDocument/2006/relationships/image" Target="../media/image52.pn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17" Type="http://schemas.openxmlformats.org/officeDocument/2006/relationships/image" Target="../media/image42.png"/><Relationship Id="rId25" Type="http://schemas.openxmlformats.org/officeDocument/2006/relationships/image" Target="../media/image39.svg"/><Relationship Id="rId2" Type="http://schemas.openxmlformats.org/officeDocument/2006/relationships/image" Target="../media/image31.png"/><Relationship Id="rId16" Type="http://schemas.openxmlformats.org/officeDocument/2006/relationships/image" Target="../media/image51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0.png"/><Relationship Id="rId24" Type="http://schemas.openxmlformats.org/officeDocument/2006/relationships/image" Target="../media/image38.png"/><Relationship Id="rId5" Type="http://schemas.openxmlformats.org/officeDocument/2006/relationships/image" Target="../media/image29.png"/><Relationship Id="rId15" Type="http://schemas.openxmlformats.org/officeDocument/2006/relationships/image" Target="../media/image50.png"/><Relationship Id="rId23" Type="http://schemas.openxmlformats.org/officeDocument/2006/relationships/image" Target="../media/image54.svg"/><Relationship Id="rId10" Type="http://schemas.openxmlformats.org/officeDocument/2006/relationships/image" Target="../media/image37.svg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9.svg"/><Relationship Id="rId22" Type="http://schemas.openxmlformats.org/officeDocument/2006/relationships/image" Target="../media/image5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43.svg"/><Relationship Id="rId7" Type="http://schemas.openxmlformats.org/officeDocument/2006/relationships/image" Target="../media/image32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9.svg"/><Relationship Id="rId5" Type="http://schemas.openxmlformats.org/officeDocument/2006/relationships/image" Target="../media/image13.sv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124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30.svg"/><Relationship Id="rId18" Type="http://schemas.openxmlformats.org/officeDocument/2006/relationships/image" Target="../media/image131.png"/><Relationship Id="rId3" Type="http://schemas.openxmlformats.org/officeDocument/2006/relationships/image" Target="../media/image30.svg"/><Relationship Id="rId21" Type="http://schemas.openxmlformats.org/officeDocument/2006/relationships/image" Target="../media/image134.svg"/><Relationship Id="rId7" Type="http://schemas.openxmlformats.org/officeDocument/2006/relationships/image" Target="../media/image35.svg"/><Relationship Id="rId12" Type="http://schemas.openxmlformats.org/officeDocument/2006/relationships/image" Target="../media/image129.png"/><Relationship Id="rId17" Type="http://schemas.openxmlformats.org/officeDocument/2006/relationships/image" Target="../media/image47.svg"/><Relationship Id="rId25" Type="http://schemas.openxmlformats.org/officeDocument/2006/relationships/image" Target="../media/image51.svg"/><Relationship Id="rId2" Type="http://schemas.openxmlformats.org/officeDocument/2006/relationships/image" Target="../media/image29.png"/><Relationship Id="rId16" Type="http://schemas.openxmlformats.org/officeDocument/2006/relationships/image" Target="../media/image46.pn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11" Type="http://schemas.openxmlformats.org/officeDocument/2006/relationships/image" Target="../media/image128.svg"/><Relationship Id="rId24" Type="http://schemas.openxmlformats.org/officeDocument/2006/relationships/image" Target="../media/image50.png"/><Relationship Id="rId5" Type="http://schemas.openxmlformats.org/officeDocument/2006/relationships/image" Target="../media/image126.svg"/><Relationship Id="rId15" Type="http://schemas.openxmlformats.org/officeDocument/2006/relationships/image" Target="../media/image7.svg"/><Relationship Id="rId23" Type="http://schemas.openxmlformats.org/officeDocument/2006/relationships/image" Target="../media/image136.svg"/><Relationship Id="rId10" Type="http://schemas.openxmlformats.org/officeDocument/2006/relationships/image" Target="../media/image127.png"/><Relationship Id="rId19" Type="http://schemas.openxmlformats.org/officeDocument/2006/relationships/image" Target="../media/image132.svg"/><Relationship Id="rId4" Type="http://schemas.openxmlformats.org/officeDocument/2006/relationships/image" Target="../media/image125.png"/><Relationship Id="rId9" Type="http://schemas.openxmlformats.org/officeDocument/2006/relationships/image" Target="../media/image49.svg"/><Relationship Id="rId14" Type="http://schemas.openxmlformats.org/officeDocument/2006/relationships/image" Target="../media/image6.png"/><Relationship Id="rId22" Type="http://schemas.openxmlformats.org/officeDocument/2006/relationships/image" Target="../media/image13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8.pn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12" Type="http://schemas.openxmlformats.org/officeDocument/2006/relationships/image" Target="../media/image1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12.png"/><Relationship Id="rId5" Type="http://schemas.openxmlformats.org/officeDocument/2006/relationships/image" Target="../media/image32.sv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11" Type="http://schemas.openxmlformats.org/officeDocument/2006/relationships/image" Target="../media/image19.png"/><Relationship Id="rId5" Type="http://schemas.openxmlformats.org/officeDocument/2006/relationships/image" Target="../media/image25.jpg"/><Relationship Id="rId10" Type="http://schemas.openxmlformats.org/officeDocument/2006/relationships/image" Target="../media/image28.jpg"/><Relationship Id="rId4" Type="http://schemas.openxmlformats.org/officeDocument/2006/relationships/image" Target="../media/image24.jpg"/><Relationship Id="rId9" Type="http://schemas.openxmlformats.org/officeDocument/2006/relationships/image" Target="../media/image2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svg"/><Relationship Id="rId18" Type="http://schemas.openxmlformats.org/officeDocument/2006/relationships/image" Target="../media/image50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12" Type="http://schemas.openxmlformats.org/officeDocument/2006/relationships/image" Target="../media/image143.png"/><Relationship Id="rId17" Type="http://schemas.openxmlformats.org/officeDocument/2006/relationships/image" Target="../media/image47.sv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11" Type="http://schemas.openxmlformats.org/officeDocument/2006/relationships/image" Target="../media/image142.svg"/><Relationship Id="rId5" Type="http://schemas.openxmlformats.org/officeDocument/2006/relationships/image" Target="../media/image30.svg"/><Relationship Id="rId15" Type="http://schemas.openxmlformats.org/officeDocument/2006/relationships/image" Target="../media/image146.svg"/><Relationship Id="rId10" Type="http://schemas.openxmlformats.org/officeDocument/2006/relationships/image" Target="../media/image141.png"/><Relationship Id="rId19" Type="http://schemas.openxmlformats.org/officeDocument/2006/relationships/image" Target="../media/image51.svg"/><Relationship Id="rId4" Type="http://schemas.openxmlformats.org/officeDocument/2006/relationships/image" Target="../media/image29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8.png"/><Relationship Id="rId3" Type="http://schemas.openxmlformats.org/officeDocument/2006/relationships/image" Target="../media/image13.svg"/><Relationship Id="rId7" Type="http://schemas.openxmlformats.org/officeDocument/2006/relationships/image" Target="../media/image34.png"/><Relationship Id="rId12" Type="http://schemas.openxmlformats.org/officeDocument/2006/relationships/image" Target="../media/image3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7.svg"/><Relationship Id="rId4" Type="http://schemas.openxmlformats.org/officeDocument/2006/relationships/image" Target="../media/image29.png"/><Relationship Id="rId9" Type="http://schemas.openxmlformats.org/officeDocument/2006/relationships/image" Target="../media/image36.png"/><Relationship Id="rId14" Type="http://schemas.openxmlformats.org/officeDocument/2006/relationships/image" Target="../media/image39.sv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svg"/><Relationship Id="rId3" Type="http://schemas.openxmlformats.org/officeDocument/2006/relationships/image" Target="../media/image41.svg"/><Relationship Id="rId7" Type="http://schemas.openxmlformats.org/officeDocument/2006/relationships/image" Target="../media/image148.svg"/><Relationship Id="rId12" Type="http://schemas.openxmlformats.org/officeDocument/2006/relationships/image" Target="../media/image1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7.png"/><Relationship Id="rId11" Type="http://schemas.openxmlformats.org/officeDocument/2006/relationships/image" Target="../media/image152.svg"/><Relationship Id="rId5" Type="http://schemas.openxmlformats.org/officeDocument/2006/relationships/image" Target="../media/image43.svg"/><Relationship Id="rId10" Type="http://schemas.openxmlformats.org/officeDocument/2006/relationships/image" Target="../media/image151.png"/><Relationship Id="rId4" Type="http://schemas.openxmlformats.org/officeDocument/2006/relationships/image" Target="../media/image42.png"/><Relationship Id="rId9" Type="http://schemas.openxmlformats.org/officeDocument/2006/relationships/image" Target="../media/image150.sv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37.svg"/><Relationship Id="rId3" Type="http://schemas.openxmlformats.org/officeDocument/2006/relationships/image" Target="../media/image41.svg"/><Relationship Id="rId7" Type="http://schemas.openxmlformats.org/officeDocument/2006/relationships/image" Target="../media/image148.svg"/><Relationship Id="rId12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7.png"/><Relationship Id="rId11" Type="http://schemas.openxmlformats.org/officeDocument/2006/relationships/image" Target="../media/image156.svg"/><Relationship Id="rId5" Type="http://schemas.openxmlformats.org/officeDocument/2006/relationships/image" Target="../media/image43.svg"/><Relationship Id="rId10" Type="http://schemas.openxmlformats.org/officeDocument/2006/relationships/image" Target="../media/image155.png"/><Relationship Id="rId4" Type="http://schemas.openxmlformats.org/officeDocument/2006/relationships/image" Target="../media/image42.png"/><Relationship Id="rId9" Type="http://schemas.openxmlformats.org/officeDocument/2006/relationships/image" Target="../media/image150.svg"/><Relationship Id="rId14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2.png"/><Relationship Id="rId18" Type="http://schemas.openxmlformats.org/officeDocument/2006/relationships/image" Target="../media/image18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17" Type="http://schemas.openxmlformats.org/officeDocument/2006/relationships/image" Target="../media/image17.png"/><Relationship Id="rId2" Type="http://schemas.openxmlformats.org/officeDocument/2006/relationships/image" Target="../media/image29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svg"/><Relationship Id="rId15" Type="http://schemas.openxmlformats.org/officeDocument/2006/relationships/image" Target="../media/image44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3.sv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8.png"/><Relationship Id="rId18" Type="http://schemas.openxmlformats.org/officeDocument/2006/relationships/image" Target="../media/image45.svg"/><Relationship Id="rId3" Type="http://schemas.openxmlformats.org/officeDocument/2006/relationships/image" Target="../media/image13.svg"/><Relationship Id="rId21" Type="http://schemas.openxmlformats.org/officeDocument/2006/relationships/image" Target="../media/image42.png"/><Relationship Id="rId7" Type="http://schemas.openxmlformats.org/officeDocument/2006/relationships/image" Target="../media/image34.png"/><Relationship Id="rId12" Type="http://schemas.openxmlformats.org/officeDocument/2006/relationships/image" Target="../media/image32.svg"/><Relationship Id="rId17" Type="http://schemas.openxmlformats.org/officeDocument/2006/relationships/image" Target="../media/image44.png"/><Relationship Id="rId2" Type="http://schemas.openxmlformats.org/officeDocument/2006/relationships/image" Target="../media/image12.png"/><Relationship Id="rId16" Type="http://schemas.openxmlformats.org/officeDocument/2006/relationships/image" Target="../media/image41.svg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31.png"/><Relationship Id="rId5" Type="http://schemas.openxmlformats.org/officeDocument/2006/relationships/image" Target="../media/image30.svg"/><Relationship Id="rId15" Type="http://schemas.openxmlformats.org/officeDocument/2006/relationships/image" Target="../media/image40.png"/><Relationship Id="rId10" Type="http://schemas.openxmlformats.org/officeDocument/2006/relationships/image" Target="../media/image37.svg"/><Relationship Id="rId19" Type="http://schemas.openxmlformats.org/officeDocument/2006/relationships/image" Target="../media/image17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Relationship Id="rId14" Type="http://schemas.openxmlformats.org/officeDocument/2006/relationships/image" Target="../media/image39.svg"/><Relationship Id="rId22" Type="http://schemas.openxmlformats.org/officeDocument/2006/relationships/image" Target="../media/image43.sv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57.jpeg"/><Relationship Id="rId18" Type="http://schemas.openxmlformats.org/officeDocument/2006/relationships/image" Target="../media/image133.png"/><Relationship Id="rId3" Type="http://schemas.openxmlformats.org/officeDocument/2006/relationships/image" Target="../media/image49.svg"/><Relationship Id="rId21" Type="http://schemas.openxmlformats.org/officeDocument/2006/relationships/image" Target="../media/image159.svg"/><Relationship Id="rId7" Type="http://schemas.openxmlformats.org/officeDocument/2006/relationships/image" Target="../media/image142.svg"/><Relationship Id="rId12" Type="http://schemas.openxmlformats.org/officeDocument/2006/relationships/image" Target="../media/image35.svg"/><Relationship Id="rId17" Type="http://schemas.openxmlformats.org/officeDocument/2006/relationships/image" Target="../media/image41.svg"/><Relationship Id="rId25" Type="http://schemas.openxmlformats.org/officeDocument/2006/relationships/image" Target="../media/image47.svg"/><Relationship Id="rId2" Type="http://schemas.openxmlformats.org/officeDocument/2006/relationships/image" Target="../media/image48.png"/><Relationship Id="rId16" Type="http://schemas.openxmlformats.org/officeDocument/2006/relationships/image" Target="../media/image40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11" Type="http://schemas.openxmlformats.org/officeDocument/2006/relationships/image" Target="../media/image34.png"/><Relationship Id="rId24" Type="http://schemas.openxmlformats.org/officeDocument/2006/relationships/image" Target="../media/image46.png"/><Relationship Id="rId5" Type="http://schemas.openxmlformats.org/officeDocument/2006/relationships/image" Target="../media/image30.svg"/><Relationship Id="rId15" Type="http://schemas.openxmlformats.org/officeDocument/2006/relationships/image" Target="../media/image7.svg"/><Relationship Id="rId23" Type="http://schemas.openxmlformats.org/officeDocument/2006/relationships/image" Target="../media/image154.svg"/><Relationship Id="rId10" Type="http://schemas.openxmlformats.org/officeDocument/2006/relationships/image" Target="../media/image139.png"/><Relationship Id="rId19" Type="http://schemas.openxmlformats.org/officeDocument/2006/relationships/image" Target="../media/image134.svg"/><Relationship Id="rId4" Type="http://schemas.openxmlformats.org/officeDocument/2006/relationships/image" Target="../media/image29.png"/><Relationship Id="rId9" Type="http://schemas.openxmlformats.org/officeDocument/2006/relationships/image" Target="../media/image37.svg"/><Relationship Id="rId14" Type="http://schemas.openxmlformats.org/officeDocument/2006/relationships/image" Target="../media/image6.png"/><Relationship Id="rId22" Type="http://schemas.openxmlformats.org/officeDocument/2006/relationships/image" Target="../media/image153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2.png"/><Relationship Id="rId18" Type="http://schemas.openxmlformats.org/officeDocument/2006/relationships/image" Target="../media/image49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17" Type="http://schemas.openxmlformats.org/officeDocument/2006/relationships/image" Target="../media/image48.png"/><Relationship Id="rId2" Type="http://schemas.openxmlformats.org/officeDocument/2006/relationships/image" Target="../media/image29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svg"/><Relationship Id="rId15" Type="http://schemas.openxmlformats.org/officeDocument/2006/relationships/image" Target="../media/image46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3.sv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8.png"/><Relationship Id="rId18" Type="http://schemas.openxmlformats.org/officeDocument/2006/relationships/image" Target="../media/image43.svg"/><Relationship Id="rId3" Type="http://schemas.openxmlformats.org/officeDocument/2006/relationships/image" Target="../media/image32.svg"/><Relationship Id="rId21" Type="http://schemas.openxmlformats.org/officeDocument/2006/relationships/image" Target="../media/image52.pn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17" Type="http://schemas.openxmlformats.org/officeDocument/2006/relationships/image" Target="../media/image42.png"/><Relationship Id="rId2" Type="http://schemas.openxmlformats.org/officeDocument/2006/relationships/image" Target="../media/image31.png"/><Relationship Id="rId16" Type="http://schemas.openxmlformats.org/officeDocument/2006/relationships/image" Target="../media/image51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0.png"/><Relationship Id="rId5" Type="http://schemas.openxmlformats.org/officeDocument/2006/relationships/image" Target="../media/image29.png"/><Relationship Id="rId15" Type="http://schemas.openxmlformats.org/officeDocument/2006/relationships/image" Target="../media/image50.png"/><Relationship Id="rId23" Type="http://schemas.openxmlformats.org/officeDocument/2006/relationships/image" Target="../media/image54.svg"/><Relationship Id="rId10" Type="http://schemas.openxmlformats.org/officeDocument/2006/relationships/image" Target="../media/image37.svg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9.svg"/><Relationship Id="rId22" Type="http://schemas.openxmlformats.org/officeDocument/2006/relationships/image" Target="../media/image53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3.jp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21.png"/><Relationship Id="rId7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23.jp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0.png"/><Relationship Id="rId18" Type="http://schemas.openxmlformats.org/officeDocument/2006/relationships/image" Target="../media/image38.png"/><Relationship Id="rId26" Type="http://schemas.openxmlformats.org/officeDocument/2006/relationships/image" Target="../media/image65.png"/><Relationship Id="rId3" Type="http://schemas.openxmlformats.org/officeDocument/2006/relationships/image" Target="../media/image32.svg"/><Relationship Id="rId21" Type="http://schemas.openxmlformats.org/officeDocument/2006/relationships/image" Target="../media/image60.svg"/><Relationship Id="rId7" Type="http://schemas.openxmlformats.org/officeDocument/2006/relationships/image" Target="../media/image34.png"/><Relationship Id="rId12" Type="http://schemas.openxmlformats.org/officeDocument/2006/relationships/image" Target="../media/image49.svg"/><Relationship Id="rId17" Type="http://schemas.openxmlformats.org/officeDocument/2006/relationships/image" Target="../media/image52.png"/><Relationship Id="rId25" Type="http://schemas.openxmlformats.org/officeDocument/2006/relationships/image" Target="../media/image64.svg"/><Relationship Id="rId2" Type="http://schemas.openxmlformats.org/officeDocument/2006/relationships/image" Target="../media/image31.png"/><Relationship Id="rId16" Type="http://schemas.openxmlformats.org/officeDocument/2006/relationships/image" Target="../media/image13.svg"/><Relationship Id="rId20" Type="http://schemas.openxmlformats.org/officeDocument/2006/relationships/image" Target="../media/image5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8.png"/><Relationship Id="rId24" Type="http://schemas.openxmlformats.org/officeDocument/2006/relationships/image" Target="../media/image63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image" Target="../media/image62.svg"/><Relationship Id="rId28" Type="http://schemas.openxmlformats.org/officeDocument/2006/relationships/image" Target="../media/image57.png"/><Relationship Id="rId10" Type="http://schemas.openxmlformats.org/officeDocument/2006/relationships/image" Target="../media/image37.svg"/><Relationship Id="rId19" Type="http://schemas.openxmlformats.org/officeDocument/2006/relationships/image" Target="../media/image39.svg"/><Relationship Id="rId31" Type="http://schemas.openxmlformats.org/officeDocument/2006/relationships/image" Target="../media/image54.sv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51.sv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53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0.png"/><Relationship Id="rId18" Type="http://schemas.openxmlformats.org/officeDocument/2006/relationships/image" Target="../media/image38.png"/><Relationship Id="rId26" Type="http://schemas.openxmlformats.org/officeDocument/2006/relationships/image" Target="../media/image65.png"/><Relationship Id="rId3" Type="http://schemas.openxmlformats.org/officeDocument/2006/relationships/image" Target="../media/image32.svg"/><Relationship Id="rId21" Type="http://schemas.openxmlformats.org/officeDocument/2006/relationships/image" Target="../media/image60.svg"/><Relationship Id="rId7" Type="http://schemas.openxmlformats.org/officeDocument/2006/relationships/image" Target="../media/image34.png"/><Relationship Id="rId12" Type="http://schemas.openxmlformats.org/officeDocument/2006/relationships/image" Target="../media/image49.svg"/><Relationship Id="rId17" Type="http://schemas.openxmlformats.org/officeDocument/2006/relationships/image" Target="../media/image52.png"/><Relationship Id="rId25" Type="http://schemas.openxmlformats.org/officeDocument/2006/relationships/image" Target="../media/image64.svg"/><Relationship Id="rId2" Type="http://schemas.openxmlformats.org/officeDocument/2006/relationships/image" Target="../media/image31.png"/><Relationship Id="rId16" Type="http://schemas.openxmlformats.org/officeDocument/2006/relationships/image" Target="../media/image13.svg"/><Relationship Id="rId20" Type="http://schemas.openxmlformats.org/officeDocument/2006/relationships/image" Target="../media/image5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8.png"/><Relationship Id="rId24" Type="http://schemas.openxmlformats.org/officeDocument/2006/relationships/image" Target="../media/image63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image" Target="../media/image62.svg"/><Relationship Id="rId28" Type="http://schemas.openxmlformats.org/officeDocument/2006/relationships/image" Target="../media/image57.png"/><Relationship Id="rId10" Type="http://schemas.openxmlformats.org/officeDocument/2006/relationships/image" Target="../media/image37.svg"/><Relationship Id="rId19" Type="http://schemas.openxmlformats.org/officeDocument/2006/relationships/image" Target="../media/image39.svg"/><Relationship Id="rId31" Type="http://schemas.openxmlformats.org/officeDocument/2006/relationships/image" Target="../media/image54.sv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51.sv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5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0.png"/><Relationship Id="rId18" Type="http://schemas.openxmlformats.org/officeDocument/2006/relationships/image" Target="../media/image38.png"/><Relationship Id="rId26" Type="http://schemas.openxmlformats.org/officeDocument/2006/relationships/image" Target="../media/image65.png"/><Relationship Id="rId3" Type="http://schemas.openxmlformats.org/officeDocument/2006/relationships/image" Target="../media/image32.svg"/><Relationship Id="rId21" Type="http://schemas.openxmlformats.org/officeDocument/2006/relationships/image" Target="../media/image60.svg"/><Relationship Id="rId7" Type="http://schemas.openxmlformats.org/officeDocument/2006/relationships/image" Target="../media/image34.png"/><Relationship Id="rId12" Type="http://schemas.openxmlformats.org/officeDocument/2006/relationships/image" Target="../media/image49.svg"/><Relationship Id="rId17" Type="http://schemas.openxmlformats.org/officeDocument/2006/relationships/image" Target="../media/image52.png"/><Relationship Id="rId25" Type="http://schemas.openxmlformats.org/officeDocument/2006/relationships/image" Target="../media/image64.svg"/><Relationship Id="rId2" Type="http://schemas.openxmlformats.org/officeDocument/2006/relationships/image" Target="../media/image31.png"/><Relationship Id="rId16" Type="http://schemas.openxmlformats.org/officeDocument/2006/relationships/image" Target="../media/image13.svg"/><Relationship Id="rId20" Type="http://schemas.openxmlformats.org/officeDocument/2006/relationships/image" Target="../media/image5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8.png"/><Relationship Id="rId24" Type="http://schemas.openxmlformats.org/officeDocument/2006/relationships/image" Target="../media/image63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image" Target="../media/image62.svg"/><Relationship Id="rId28" Type="http://schemas.openxmlformats.org/officeDocument/2006/relationships/image" Target="../media/image57.png"/><Relationship Id="rId10" Type="http://schemas.openxmlformats.org/officeDocument/2006/relationships/image" Target="../media/image37.svg"/><Relationship Id="rId19" Type="http://schemas.openxmlformats.org/officeDocument/2006/relationships/image" Target="../media/image39.svg"/><Relationship Id="rId31" Type="http://schemas.openxmlformats.org/officeDocument/2006/relationships/image" Target="../media/image54.sv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51.sv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8.pn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12" Type="http://schemas.openxmlformats.org/officeDocument/2006/relationships/image" Target="../media/image13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12.png"/><Relationship Id="rId5" Type="http://schemas.openxmlformats.org/officeDocument/2006/relationships/image" Target="../media/image32.sv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39.sv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0.png"/><Relationship Id="rId18" Type="http://schemas.openxmlformats.org/officeDocument/2006/relationships/image" Target="../media/image38.png"/><Relationship Id="rId26" Type="http://schemas.openxmlformats.org/officeDocument/2006/relationships/image" Target="../media/image65.png"/><Relationship Id="rId3" Type="http://schemas.openxmlformats.org/officeDocument/2006/relationships/image" Target="../media/image32.svg"/><Relationship Id="rId21" Type="http://schemas.openxmlformats.org/officeDocument/2006/relationships/image" Target="../media/image60.svg"/><Relationship Id="rId7" Type="http://schemas.openxmlformats.org/officeDocument/2006/relationships/image" Target="../media/image34.png"/><Relationship Id="rId12" Type="http://schemas.openxmlformats.org/officeDocument/2006/relationships/image" Target="../media/image49.svg"/><Relationship Id="rId17" Type="http://schemas.openxmlformats.org/officeDocument/2006/relationships/image" Target="../media/image52.png"/><Relationship Id="rId25" Type="http://schemas.openxmlformats.org/officeDocument/2006/relationships/image" Target="../media/image64.svg"/><Relationship Id="rId2" Type="http://schemas.openxmlformats.org/officeDocument/2006/relationships/image" Target="../media/image31.png"/><Relationship Id="rId16" Type="http://schemas.openxmlformats.org/officeDocument/2006/relationships/image" Target="../media/image13.svg"/><Relationship Id="rId20" Type="http://schemas.openxmlformats.org/officeDocument/2006/relationships/image" Target="../media/image5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8.png"/><Relationship Id="rId24" Type="http://schemas.openxmlformats.org/officeDocument/2006/relationships/image" Target="../media/image63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image" Target="../media/image62.svg"/><Relationship Id="rId28" Type="http://schemas.openxmlformats.org/officeDocument/2006/relationships/image" Target="../media/image57.png"/><Relationship Id="rId10" Type="http://schemas.openxmlformats.org/officeDocument/2006/relationships/image" Target="../media/image37.svg"/><Relationship Id="rId19" Type="http://schemas.openxmlformats.org/officeDocument/2006/relationships/image" Target="../media/image39.svg"/><Relationship Id="rId31" Type="http://schemas.openxmlformats.org/officeDocument/2006/relationships/image" Target="../media/image54.sv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51.sv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53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0.png"/><Relationship Id="rId18" Type="http://schemas.openxmlformats.org/officeDocument/2006/relationships/image" Target="../media/image38.png"/><Relationship Id="rId26" Type="http://schemas.openxmlformats.org/officeDocument/2006/relationships/image" Target="../media/image65.png"/><Relationship Id="rId3" Type="http://schemas.openxmlformats.org/officeDocument/2006/relationships/image" Target="../media/image32.svg"/><Relationship Id="rId21" Type="http://schemas.openxmlformats.org/officeDocument/2006/relationships/image" Target="../media/image60.svg"/><Relationship Id="rId7" Type="http://schemas.openxmlformats.org/officeDocument/2006/relationships/image" Target="../media/image34.png"/><Relationship Id="rId12" Type="http://schemas.openxmlformats.org/officeDocument/2006/relationships/image" Target="../media/image49.svg"/><Relationship Id="rId17" Type="http://schemas.openxmlformats.org/officeDocument/2006/relationships/image" Target="../media/image52.png"/><Relationship Id="rId25" Type="http://schemas.openxmlformats.org/officeDocument/2006/relationships/image" Target="../media/image64.svg"/><Relationship Id="rId2" Type="http://schemas.openxmlformats.org/officeDocument/2006/relationships/image" Target="../media/image31.png"/><Relationship Id="rId16" Type="http://schemas.openxmlformats.org/officeDocument/2006/relationships/image" Target="../media/image13.svg"/><Relationship Id="rId20" Type="http://schemas.openxmlformats.org/officeDocument/2006/relationships/image" Target="../media/image5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8.png"/><Relationship Id="rId24" Type="http://schemas.openxmlformats.org/officeDocument/2006/relationships/image" Target="../media/image63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image" Target="../media/image62.svg"/><Relationship Id="rId28" Type="http://schemas.openxmlformats.org/officeDocument/2006/relationships/image" Target="../media/image57.png"/><Relationship Id="rId10" Type="http://schemas.openxmlformats.org/officeDocument/2006/relationships/image" Target="../media/image37.svg"/><Relationship Id="rId19" Type="http://schemas.openxmlformats.org/officeDocument/2006/relationships/image" Target="../media/image39.svg"/><Relationship Id="rId31" Type="http://schemas.openxmlformats.org/officeDocument/2006/relationships/image" Target="../media/image54.sv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51.sv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53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0.png"/><Relationship Id="rId18" Type="http://schemas.openxmlformats.org/officeDocument/2006/relationships/image" Target="../media/image38.png"/><Relationship Id="rId26" Type="http://schemas.openxmlformats.org/officeDocument/2006/relationships/image" Target="../media/image65.png"/><Relationship Id="rId3" Type="http://schemas.openxmlformats.org/officeDocument/2006/relationships/image" Target="../media/image32.svg"/><Relationship Id="rId21" Type="http://schemas.openxmlformats.org/officeDocument/2006/relationships/image" Target="../media/image60.svg"/><Relationship Id="rId7" Type="http://schemas.openxmlformats.org/officeDocument/2006/relationships/image" Target="../media/image34.png"/><Relationship Id="rId12" Type="http://schemas.openxmlformats.org/officeDocument/2006/relationships/image" Target="../media/image49.svg"/><Relationship Id="rId17" Type="http://schemas.openxmlformats.org/officeDocument/2006/relationships/image" Target="../media/image52.png"/><Relationship Id="rId25" Type="http://schemas.openxmlformats.org/officeDocument/2006/relationships/image" Target="../media/image64.svg"/><Relationship Id="rId2" Type="http://schemas.openxmlformats.org/officeDocument/2006/relationships/image" Target="../media/image31.png"/><Relationship Id="rId16" Type="http://schemas.openxmlformats.org/officeDocument/2006/relationships/image" Target="../media/image13.svg"/><Relationship Id="rId20" Type="http://schemas.openxmlformats.org/officeDocument/2006/relationships/image" Target="../media/image5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8.png"/><Relationship Id="rId24" Type="http://schemas.openxmlformats.org/officeDocument/2006/relationships/image" Target="../media/image63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image" Target="../media/image62.svg"/><Relationship Id="rId28" Type="http://schemas.openxmlformats.org/officeDocument/2006/relationships/image" Target="../media/image57.png"/><Relationship Id="rId10" Type="http://schemas.openxmlformats.org/officeDocument/2006/relationships/image" Target="../media/image37.svg"/><Relationship Id="rId19" Type="http://schemas.openxmlformats.org/officeDocument/2006/relationships/image" Target="../media/image39.svg"/><Relationship Id="rId31" Type="http://schemas.openxmlformats.org/officeDocument/2006/relationships/image" Target="../media/image54.sv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51.sv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53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2.png"/><Relationship Id="rId18" Type="http://schemas.openxmlformats.org/officeDocument/2006/relationships/image" Target="../media/image18.svg"/><Relationship Id="rId3" Type="http://schemas.openxmlformats.org/officeDocument/2006/relationships/image" Target="../media/image30.svg"/><Relationship Id="rId21" Type="http://schemas.openxmlformats.org/officeDocument/2006/relationships/image" Target="../media/image38.pn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17" Type="http://schemas.openxmlformats.org/officeDocument/2006/relationships/image" Target="../media/image17.png"/><Relationship Id="rId2" Type="http://schemas.openxmlformats.org/officeDocument/2006/relationships/image" Target="../media/image29.png"/><Relationship Id="rId16" Type="http://schemas.openxmlformats.org/officeDocument/2006/relationships/image" Target="../media/image45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svg"/><Relationship Id="rId15" Type="http://schemas.openxmlformats.org/officeDocument/2006/relationships/image" Target="../media/image44.png"/><Relationship Id="rId10" Type="http://schemas.openxmlformats.org/officeDocument/2006/relationships/image" Target="../media/image37.svg"/><Relationship Id="rId19" Type="http://schemas.openxmlformats.org/officeDocument/2006/relationships/image" Target="../media/image1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3.svg"/><Relationship Id="rId22" Type="http://schemas.openxmlformats.org/officeDocument/2006/relationships/image" Target="../media/image39.sv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2.png"/><Relationship Id="rId18" Type="http://schemas.openxmlformats.org/officeDocument/2006/relationships/image" Target="../media/image49.svg"/><Relationship Id="rId3" Type="http://schemas.openxmlformats.org/officeDocument/2006/relationships/image" Target="../media/image30.sv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17" Type="http://schemas.openxmlformats.org/officeDocument/2006/relationships/image" Target="../media/image48.png"/><Relationship Id="rId2" Type="http://schemas.openxmlformats.org/officeDocument/2006/relationships/image" Target="../media/image29.png"/><Relationship Id="rId16" Type="http://schemas.openxmlformats.org/officeDocument/2006/relationships/image" Target="../media/image47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32.svg"/><Relationship Id="rId15" Type="http://schemas.openxmlformats.org/officeDocument/2006/relationships/image" Target="../media/image46.pn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8.png"/><Relationship Id="rId18" Type="http://schemas.openxmlformats.org/officeDocument/2006/relationships/image" Target="../media/image43.svg"/><Relationship Id="rId3" Type="http://schemas.openxmlformats.org/officeDocument/2006/relationships/image" Target="../media/image32.svg"/><Relationship Id="rId21" Type="http://schemas.openxmlformats.org/officeDocument/2006/relationships/image" Target="../media/image52.pn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17" Type="http://schemas.openxmlformats.org/officeDocument/2006/relationships/image" Target="../media/image42.png"/><Relationship Id="rId25" Type="http://schemas.openxmlformats.org/officeDocument/2006/relationships/image" Target="../media/image39.svg"/><Relationship Id="rId2" Type="http://schemas.openxmlformats.org/officeDocument/2006/relationships/image" Target="../media/image31.png"/><Relationship Id="rId16" Type="http://schemas.openxmlformats.org/officeDocument/2006/relationships/image" Target="../media/image51.svg"/><Relationship Id="rId20" Type="http://schemas.openxmlformats.org/officeDocument/2006/relationships/image" Target="../media/image13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0.png"/><Relationship Id="rId24" Type="http://schemas.openxmlformats.org/officeDocument/2006/relationships/image" Target="../media/image38.png"/><Relationship Id="rId5" Type="http://schemas.openxmlformats.org/officeDocument/2006/relationships/image" Target="../media/image29.png"/><Relationship Id="rId15" Type="http://schemas.openxmlformats.org/officeDocument/2006/relationships/image" Target="../media/image50.png"/><Relationship Id="rId23" Type="http://schemas.openxmlformats.org/officeDocument/2006/relationships/image" Target="../media/image54.svg"/><Relationship Id="rId10" Type="http://schemas.openxmlformats.org/officeDocument/2006/relationships/image" Target="../media/image37.svg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9.svg"/><Relationship Id="rId22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21.png"/><Relationship Id="rId7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0.png"/><Relationship Id="rId18" Type="http://schemas.openxmlformats.org/officeDocument/2006/relationships/image" Target="../media/image38.png"/><Relationship Id="rId26" Type="http://schemas.openxmlformats.org/officeDocument/2006/relationships/image" Target="../media/image65.png"/><Relationship Id="rId3" Type="http://schemas.openxmlformats.org/officeDocument/2006/relationships/image" Target="../media/image32.svg"/><Relationship Id="rId21" Type="http://schemas.openxmlformats.org/officeDocument/2006/relationships/image" Target="../media/image60.svg"/><Relationship Id="rId7" Type="http://schemas.openxmlformats.org/officeDocument/2006/relationships/image" Target="../media/image34.png"/><Relationship Id="rId12" Type="http://schemas.openxmlformats.org/officeDocument/2006/relationships/image" Target="../media/image49.svg"/><Relationship Id="rId17" Type="http://schemas.openxmlformats.org/officeDocument/2006/relationships/image" Target="../media/image52.png"/><Relationship Id="rId25" Type="http://schemas.openxmlformats.org/officeDocument/2006/relationships/image" Target="../media/image64.svg"/><Relationship Id="rId2" Type="http://schemas.openxmlformats.org/officeDocument/2006/relationships/image" Target="../media/image31.png"/><Relationship Id="rId16" Type="http://schemas.openxmlformats.org/officeDocument/2006/relationships/image" Target="../media/image13.svg"/><Relationship Id="rId20" Type="http://schemas.openxmlformats.org/officeDocument/2006/relationships/image" Target="../media/image5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8.png"/><Relationship Id="rId24" Type="http://schemas.openxmlformats.org/officeDocument/2006/relationships/image" Target="../media/image63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image" Target="../media/image62.svg"/><Relationship Id="rId28" Type="http://schemas.openxmlformats.org/officeDocument/2006/relationships/image" Target="../media/image57.png"/><Relationship Id="rId10" Type="http://schemas.openxmlformats.org/officeDocument/2006/relationships/image" Target="../media/image37.svg"/><Relationship Id="rId19" Type="http://schemas.openxmlformats.org/officeDocument/2006/relationships/image" Target="../media/image39.svg"/><Relationship Id="rId31" Type="http://schemas.openxmlformats.org/officeDocument/2006/relationships/image" Target="../media/image54.sv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51.sv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0.png"/><Relationship Id="rId18" Type="http://schemas.openxmlformats.org/officeDocument/2006/relationships/image" Target="../media/image38.png"/><Relationship Id="rId26" Type="http://schemas.openxmlformats.org/officeDocument/2006/relationships/image" Target="../media/image65.png"/><Relationship Id="rId3" Type="http://schemas.openxmlformats.org/officeDocument/2006/relationships/image" Target="../media/image32.svg"/><Relationship Id="rId21" Type="http://schemas.openxmlformats.org/officeDocument/2006/relationships/image" Target="../media/image60.svg"/><Relationship Id="rId7" Type="http://schemas.openxmlformats.org/officeDocument/2006/relationships/image" Target="../media/image34.png"/><Relationship Id="rId12" Type="http://schemas.openxmlformats.org/officeDocument/2006/relationships/image" Target="../media/image49.svg"/><Relationship Id="rId17" Type="http://schemas.openxmlformats.org/officeDocument/2006/relationships/image" Target="../media/image52.png"/><Relationship Id="rId25" Type="http://schemas.openxmlformats.org/officeDocument/2006/relationships/image" Target="../media/image64.svg"/><Relationship Id="rId2" Type="http://schemas.openxmlformats.org/officeDocument/2006/relationships/image" Target="../media/image31.png"/><Relationship Id="rId16" Type="http://schemas.openxmlformats.org/officeDocument/2006/relationships/image" Target="../media/image13.svg"/><Relationship Id="rId20" Type="http://schemas.openxmlformats.org/officeDocument/2006/relationships/image" Target="../media/image5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8.png"/><Relationship Id="rId24" Type="http://schemas.openxmlformats.org/officeDocument/2006/relationships/image" Target="../media/image63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image" Target="../media/image62.svg"/><Relationship Id="rId28" Type="http://schemas.openxmlformats.org/officeDocument/2006/relationships/image" Target="../media/image57.png"/><Relationship Id="rId10" Type="http://schemas.openxmlformats.org/officeDocument/2006/relationships/image" Target="../media/image37.svg"/><Relationship Id="rId19" Type="http://schemas.openxmlformats.org/officeDocument/2006/relationships/image" Target="../media/image39.svg"/><Relationship Id="rId31" Type="http://schemas.openxmlformats.org/officeDocument/2006/relationships/image" Target="../media/image54.sv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51.sv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50.png"/><Relationship Id="rId18" Type="http://schemas.openxmlformats.org/officeDocument/2006/relationships/image" Target="../media/image38.png"/><Relationship Id="rId26" Type="http://schemas.openxmlformats.org/officeDocument/2006/relationships/image" Target="../media/image65.png"/><Relationship Id="rId3" Type="http://schemas.openxmlformats.org/officeDocument/2006/relationships/image" Target="../media/image32.svg"/><Relationship Id="rId21" Type="http://schemas.openxmlformats.org/officeDocument/2006/relationships/image" Target="../media/image60.svg"/><Relationship Id="rId7" Type="http://schemas.openxmlformats.org/officeDocument/2006/relationships/image" Target="../media/image34.png"/><Relationship Id="rId12" Type="http://schemas.openxmlformats.org/officeDocument/2006/relationships/image" Target="../media/image49.svg"/><Relationship Id="rId17" Type="http://schemas.openxmlformats.org/officeDocument/2006/relationships/image" Target="../media/image52.png"/><Relationship Id="rId25" Type="http://schemas.openxmlformats.org/officeDocument/2006/relationships/image" Target="../media/image64.svg"/><Relationship Id="rId2" Type="http://schemas.openxmlformats.org/officeDocument/2006/relationships/image" Target="../media/image31.png"/><Relationship Id="rId16" Type="http://schemas.openxmlformats.org/officeDocument/2006/relationships/image" Target="../media/image13.svg"/><Relationship Id="rId20" Type="http://schemas.openxmlformats.org/officeDocument/2006/relationships/image" Target="../media/image5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svg"/><Relationship Id="rId11" Type="http://schemas.openxmlformats.org/officeDocument/2006/relationships/image" Target="../media/image48.png"/><Relationship Id="rId24" Type="http://schemas.openxmlformats.org/officeDocument/2006/relationships/image" Target="../media/image63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image" Target="../media/image62.svg"/><Relationship Id="rId28" Type="http://schemas.openxmlformats.org/officeDocument/2006/relationships/image" Target="../media/image57.png"/><Relationship Id="rId10" Type="http://schemas.openxmlformats.org/officeDocument/2006/relationships/image" Target="../media/image37.svg"/><Relationship Id="rId19" Type="http://schemas.openxmlformats.org/officeDocument/2006/relationships/image" Target="../media/image39.svg"/><Relationship Id="rId31" Type="http://schemas.openxmlformats.org/officeDocument/2006/relationships/image" Target="../media/image54.sv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51.svg"/><Relationship Id="rId22" Type="http://schemas.openxmlformats.org/officeDocument/2006/relationships/image" Target="../media/image61.png"/><Relationship Id="rId27" Type="http://schemas.openxmlformats.org/officeDocument/2006/relationships/image" Target="../media/image66.svg"/><Relationship Id="rId30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CloudFormation/latest/UserGuide/GettingStarted.Walkthrough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docs.aws.amazon.com/AWSCloudFormation/latest/UserGuide/aws-template-resource-type-ref.htm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2696" y="132523"/>
            <a:ext cx="12894365" cy="10753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CloudFormation on AWS – EKS Kubernetes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1651379"/>
            <a:ext cx="12105779" cy="14773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48E47"/>
                </a:solidFill>
              </a:rPr>
              <a:t>Author: </a:t>
            </a:r>
            <a:r>
              <a:rPr lang="en-US" dirty="0" err="1">
                <a:solidFill>
                  <a:srgbClr val="F48E47"/>
                </a:solidFill>
              </a:rPr>
              <a:t>Nho</a:t>
            </a:r>
            <a:r>
              <a:rPr lang="en-US" dirty="0">
                <a:solidFill>
                  <a:srgbClr val="F48E47"/>
                </a:solidFill>
              </a:rPr>
              <a:t> Luong </a:t>
            </a:r>
          </a:p>
          <a:p>
            <a:r>
              <a:rPr lang="en-US" dirty="0">
                <a:solidFill>
                  <a:srgbClr val="F48E47"/>
                </a:solidFill>
              </a:rPr>
              <a:t>Skill: DevOps Engineer Lead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F383-1361-4E75-85B4-CC450DC884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774" y="1745110"/>
            <a:ext cx="2984107" cy="4167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57EB8-858A-D94C-AD0E-BB1AEED1A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296" y="3391686"/>
            <a:ext cx="9099722" cy="47053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C4D522-A277-8D4E-B214-B90233EE4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499" y="1207827"/>
            <a:ext cx="2984107" cy="192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4657"/>
            <a:ext cx="12618720" cy="1188851"/>
          </a:xfrm>
        </p:spPr>
        <p:txBody>
          <a:bodyPr/>
          <a:lstStyle/>
          <a:p>
            <a:r>
              <a:rPr lang="en-US" dirty="0"/>
              <a:t>Nested Stacks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7206091" y="1276992"/>
            <a:ext cx="146813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Root Stack</a:t>
            </a:r>
          </a:p>
        </p:txBody>
      </p:sp>
      <p:pic>
        <p:nvPicPr>
          <p:cNvPr id="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312" y="1587599"/>
            <a:ext cx="1655688" cy="1655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3940400" y="6094675"/>
            <a:ext cx="165568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VPC Nested Stack </a:t>
            </a:r>
          </a:p>
        </p:txBody>
      </p:sp>
      <p:pic>
        <p:nvPicPr>
          <p:cNvPr id="13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0400" y="4431611"/>
            <a:ext cx="1655688" cy="1655688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13" idx="3"/>
          </p:cNvCxnSpPr>
          <p:nvPr/>
        </p:nvCxnSpPr>
        <p:spPr>
          <a:xfrm flipH="1">
            <a:off x="5596089" y="3127880"/>
            <a:ext cx="2438023" cy="2131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4092" y="4513645"/>
            <a:ext cx="1655688" cy="1655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9804363" y="6152306"/>
            <a:ext cx="168551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Security Group Nested Stack </a:t>
            </a:r>
          </a:p>
        </p:txBody>
      </p:sp>
      <p:cxnSp>
        <p:nvCxnSpPr>
          <p:cNvPr id="6" name="Straight Arrow Connector 5"/>
          <p:cNvCxnSpPr>
            <a:endCxn id="10" idx="1"/>
          </p:cNvCxnSpPr>
          <p:nvPr/>
        </p:nvCxnSpPr>
        <p:spPr>
          <a:xfrm>
            <a:off x="8034112" y="3127880"/>
            <a:ext cx="1789980" cy="2213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ubtitle 2">
            <a:extLst>
              <a:ext uri="{FF2B5EF4-FFF2-40B4-BE49-F238E27FC236}">
                <a16:creationId xmlns:a16="http://schemas.microsoft.com/office/drawing/2014/main" id="{C5462EC7-D9F1-004E-A9C1-8EDD763C8AA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2198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434888"/>
            <a:ext cx="12618720" cy="559092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Important Note: </a:t>
            </a:r>
            <a:r>
              <a:rPr lang="en-US" dirty="0"/>
              <a:t>From here on we will start creating the stack using v12 template file, we will add </a:t>
            </a:r>
            <a:r>
              <a:rPr lang="en-US" dirty="0" err="1">
                <a:solidFill>
                  <a:srgbClr val="0070C0"/>
                </a:solidFill>
              </a:rPr>
              <a:t>cfn-hup</a:t>
            </a:r>
            <a:r>
              <a:rPr lang="en-US" dirty="0"/>
              <a:t> command also to template </a:t>
            </a:r>
            <a:r>
              <a:rPr lang="en-US" dirty="0" err="1">
                <a:solidFill>
                  <a:srgbClr val="0070C0"/>
                </a:solidFill>
              </a:rPr>
              <a:t>UserData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section even though we discuss that section in </a:t>
            </a:r>
            <a:r>
              <a:rPr lang="en-US" dirty="0">
                <a:solidFill>
                  <a:srgbClr val="0070C0"/>
                </a:solidFill>
              </a:rPr>
              <a:t>step 14</a:t>
            </a:r>
            <a:r>
              <a:rPr lang="en-US" dirty="0"/>
              <a:t>. Reason for doing that is </a:t>
            </a:r>
            <a:r>
              <a:rPr lang="en-US" dirty="0" err="1"/>
              <a:t>UserData</a:t>
            </a:r>
            <a:r>
              <a:rPr lang="en-US" dirty="0"/>
              <a:t> related changes should be included during </a:t>
            </a:r>
            <a:r>
              <a:rPr lang="en-US" dirty="0">
                <a:solidFill>
                  <a:srgbClr val="0070C0"/>
                </a:solidFill>
              </a:rPr>
              <a:t>instance creation time </a:t>
            </a:r>
            <a:r>
              <a:rPr lang="en-US" dirty="0"/>
              <a:t>only.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Look of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UserData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85769"/>
            <a:ext cx="12618720" cy="1188851"/>
          </a:xfrm>
        </p:spPr>
        <p:txBody>
          <a:bodyPr/>
          <a:lstStyle/>
          <a:p>
            <a:r>
              <a:rPr lang="en-US" dirty="0"/>
              <a:t>Step-11: </a:t>
            </a:r>
            <a:r>
              <a:rPr lang="en-US" dirty="0" err="1"/>
              <a:t>UserData</a:t>
            </a:r>
            <a:r>
              <a:rPr lang="en-US" dirty="0"/>
              <a:t>: </a:t>
            </a:r>
            <a:r>
              <a:rPr lang="en-US" dirty="0" err="1"/>
              <a:t>cfn-hup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622" y="4438915"/>
            <a:ext cx="11608723" cy="3059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8184459-C3C1-6048-86A0-157408235AD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2277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outputs in the template.</a:t>
            </a:r>
          </a:p>
          <a:p>
            <a:r>
              <a:rPr lang="en-US" dirty="0"/>
              <a:t>We will add </a:t>
            </a:r>
            <a:r>
              <a:rPr lang="en-US" dirty="0" err="1">
                <a:solidFill>
                  <a:srgbClr val="0070C0"/>
                </a:solidFill>
              </a:rPr>
              <a:t>AppURL</a:t>
            </a:r>
            <a:r>
              <a:rPr lang="en-US" dirty="0"/>
              <a:t> output for easily accessing the application after stack creation.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Sample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12 - Outputs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113" y="3241963"/>
            <a:ext cx="9486900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7B9550B-2670-954B-B826-6BAFB2F82FD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343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8557" y="52218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12: Create Stack using template 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11-12-cfn-init-v12-Outputs.yml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Observations</a:t>
            </a:r>
          </a:p>
          <a:p>
            <a:pPr lvl="1"/>
            <a:r>
              <a:rPr lang="en-US" dirty="0"/>
              <a:t>CloudFormation gets the signal as soon as VM Instance resource gets created.</a:t>
            </a:r>
          </a:p>
          <a:p>
            <a:pPr lvl="1"/>
            <a:r>
              <a:rPr lang="en-US" dirty="0"/>
              <a:t>In other words, we will see that stack status “CREATE_COMPLETE” even though in the back ground application installations are going on in the EC2 Instance. </a:t>
            </a:r>
          </a:p>
          <a:p>
            <a:pPr lvl="1"/>
            <a:r>
              <a:rPr lang="en-US" dirty="0"/>
              <a:t>With this approach we have problems like</a:t>
            </a:r>
          </a:p>
          <a:p>
            <a:pPr lvl="2"/>
            <a:r>
              <a:rPr lang="en-US" dirty="0"/>
              <a:t>Applications installs fails and we see the stack status as “CREATE_COMPLETE” in green.</a:t>
            </a:r>
          </a:p>
          <a:p>
            <a:pPr lvl="2"/>
            <a:r>
              <a:rPr lang="en-US" dirty="0"/>
              <a:t>We will not know what happened to our application installs or configurations until we login to instance.</a:t>
            </a:r>
          </a:p>
          <a:p>
            <a:pPr lvl="1"/>
            <a:r>
              <a:rPr lang="en-US" dirty="0"/>
              <a:t>To overcome such type of issues, we need to use “</a:t>
            </a:r>
            <a:r>
              <a:rPr lang="en-US" dirty="0">
                <a:solidFill>
                  <a:srgbClr val="0070C0"/>
                </a:solidFill>
              </a:rPr>
              <a:t>Creation Policy</a:t>
            </a:r>
            <a:r>
              <a:rPr lang="en-US" dirty="0"/>
              <a:t>” which we will see in next step (step 13).</a:t>
            </a:r>
          </a:p>
          <a:p>
            <a:pPr marL="548640" lvl="1" indent="0">
              <a:buNone/>
            </a:pP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AE24C38-415E-1B42-A75D-6529691108ED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2792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Associate the </a:t>
            </a:r>
            <a:r>
              <a:rPr lang="en-US" dirty="0" err="1">
                <a:solidFill>
                  <a:srgbClr val="0070C0"/>
                </a:solidFill>
              </a:rPr>
              <a:t>CreationPolicy</a:t>
            </a:r>
            <a:r>
              <a:rPr lang="en-US" dirty="0"/>
              <a:t> attribute with a resource to prevent its status from reaching create complete until AWS CloudFormation receives a specified number of </a:t>
            </a:r>
            <a:r>
              <a:rPr lang="en-US" dirty="0">
                <a:solidFill>
                  <a:srgbClr val="0070C0"/>
                </a:solidFill>
              </a:rPr>
              <a:t>success signals </a:t>
            </a:r>
            <a:r>
              <a:rPr lang="en-US" dirty="0"/>
              <a:t>or the </a:t>
            </a:r>
            <a:r>
              <a:rPr lang="en-US" dirty="0">
                <a:solidFill>
                  <a:srgbClr val="0070C0"/>
                </a:solidFill>
              </a:rPr>
              <a:t>timeout period </a:t>
            </a:r>
            <a:r>
              <a:rPr lang="en-US" dirty="0"/>
              <a:t>is exceeded.</a:t>
            </a:r>
          </a:p>
          <a:p>
            <a:r>
              <a:rPr lang="en-US" dirty="0"/>
              <a:t>To signal a resource we can use </a:t>
            </a:r>
            <a:r>
              <a:rPr lang="en-US" dirty="0" err="1">
                <a:solidFill>
                  <a:srgbClr val="0070C0"/>
                </a:solidFill>
              </a:rPr>
              <a:t>cfn</a:t>
            </a:r>
            <a:r>
              <a:rPr lang="en-US" dirty="0">
                <a:solidFill>
                  <a:srgbClr val="0070C0"/>
                </a:solidFill>
              </a:rPr>
              <a:t>-signal</a:t>
            </a:r>
            <a:r>
              <a:rPr lang="en-US" dirty="0"/>
              <a:t> helper script.</a:t>
            </a:r>
          </a:p>
          <a:p>
            <a:r>
              <a:rPr lang="en-US" dirty="0"/>
              <a:t>The creation policy is </a:t>
            </a:r>
            <a:r>
              <a:rPr lang="en-US" dirty="0">
                <a:solidFill>
                  <a:srgbClr val="0070C0"/>
                </a:solidFill>
              </a:rPr>
              <a:t>invoked</a:t>
            </a:r>
            <a:r>
              <a:rPr lang="en-US" dirty="0"/>
              <a:t> only when AWS CloudFormation </a:t>
            </a:r>
            <a:r>
              <a:rPr lang="en-US" dirty="0">
                <a:solidFill>
                  <a:srgbClr val="0070C0"/>
                </a:solidFill>
              </a:rPr>
              <a:t>creates</a:t>
            </a:r>
            <a:r>
              <a:rPr lang="en-US" dirty="0"/>
              <a:t> the associated resource. </a:t>
            </a:r>
          </a:p>
          <a:p>
            <a:r>
              <a:rPr lang="en-US" dirty="0"/>
              <a:t>Currently, the only AWS CloudFormation resources that support creation policies are</a:t>
            </a:r>
          </a:p>
          <a:p>
            <a:pPr lvl="1"/>
            <a:r>
              <a:rPr lang="en-US" dirty="0"/>
              <a:t>AWS::</a:t>
            </a:r>
            <a:r>
              <a:rPr lang="en-US" dirty="0" err="1"/>
              <a:t>AutoScaling</a:t>
            </a:r>
            <a:r>
              <a:rPr lang="en-US" dirty="0"/>
              <a:t>::</a:t>
            </a:r>
            <a:r>
              <a:rPr lang="en-US" dirty="0" err="1"/>
              <a:t>AutoScalingGroup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AWS::EC2::Instance</a:t>
            </a:r>
          </a:p>
          <a:p>
            <a:pPr lvl="1"/>
            <a:r>
              <a:rPr lang="en-US" dirty="0"/>
              <a:t>AWS::CloudFormation::</a:t>
            </a:r>
            <a:r>
              <a:rPr lang="en-US" dirty="0" err="1"/>
              <a:t>WaitCondition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Step-13: Creation Policy</a:t>
            </a:r>
            <a:endParaRPr lang="en-US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8F445D2-C91F-E043-BD51-FEC53243648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7735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rgbClr val="0070C0"/>
                </a:solidFill>
              </a:rPr>
              <a:t>CreationPolicy</a:t>
            </a:r>
            <a:r>
              <a:rPr lang="en-US" dirty="0"/>
              <a:t> attribute when you want to </a:t>
            </a:r>
            <a:r>
              <a:rPr lang="en-US" dirty="0">
                <a:solidFill>
                  <a:srgbClr val="0070C0"/>
                </a:solidFill>
              </a:rPr>
              <a:t>wait on resource </a:t>
            </a:r>
            <a:r>
              <a:rPr lang="en-US" dirty="0"/>
              <a:t>configuration actions before stack creation proceeds. </a:t>
            </a:r>
          </a:p>
          <a:p>
            <a:r>
              <a:rPr lang="en-US" dirty="0"/>
              <a:t>For example, if we </a:t>
            </a:r>
            <a:r>
              <a:rPr lang="en-US" dirty="0">
                <a:solidFill>
                  <a:srgbClr val="0070C0"/>
                </a:solidFill>
              </a:rPr>
              <a:t>install and configure software applications </a:t>
            </a:r>
            <a:r>
              <a:rPr lang="en-US" dirty="0"/>
              <a:t>on an EC2 instance, we might want those applications to be running before proceeding. In such cases, we can add a </a:t>
            </a:r>
            <a:r>
              <a:rPr lang="en-US" dirty="0" err="1">
                <a:solidFill>
                  <a:srgbClr val="0070C0"/>
                </a:solidFill>
              </a:rPr>
              <a:t>CreationPolicy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attribute to the instance, and then </a:t>
            </a:r>
            <a:r>
              <a:rPr lang="en-US" dirty="0">
                <a:solidFill>
                  <a:srgbClr val="0070C0"/>
                </a:solidFill>
              </a:rPr>
              <a:t>send a success signal</a:t>
            </a:r>
            <a:r>
              <a:rPr lang="en-US" dirty="0"/>
              <a:t> to the instance after the applications are installed and configured.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Syntax: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Step-13: Creation Policy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23" y="5550311"/>
            <a:ext cx="4903470" cy="139446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132" y="5436011"/>
            <a:ext cx="3703320" cy="162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E734A6-35E8-9B4D-BF39-D217FE7F096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948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8557" y="52218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13: Create Stack using template 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11-13-cfn-init-v13-CreationPolicy.yml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Observations</a:t>
            </a:r>
          </a:p>
          <a:p>
            <a:pPr lvl="1"/>
            <a:r>
              <a:rPr lang="en-US" dirty="0"/>
              <a:t>CloudFormation waits for the status until application installs are completed for that particular resource (in our case its VM Instance).</a:t>
            </a:r>
          </a:p>
          <a:p>
            <a:pPr lvl="1"/>
            <a:r>
              <a:rPr lang="en-US" dirty="0"/>
              <a:t>Either it waits for success signal and if within specified time (time specified in creation policy)  if it didn’t get success signal it roll backs the entire stack. </a:t>
            </a:r>
          </a:p>
          <a:p>
            <a:pPr lvl="1"/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599" y="4172471"/>
            <a:ext cx="7966710" cy="331470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CA61655-8530-EF44-8CD6-423E464A75D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988494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42" y="1821433"/>
            <a:ext cx="10216348" cy="5590922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cfn-hup</a:t>
            </a:r>
            <a:r>
              <a:rPr lang="en-US" dirty="0"/>
              <a:t> helper is a </a:t>
            </a:r>
            <a:r>
              <a:rPr lang="en-US" dirty="0">
                <a:solidFill>
                  <a:srgbClr val="0070C0"/>
                </a:solidFill>
              </a:rPr>
              <a:t>daemon</a:t>
            </a:r>
            <a:r>
              <a:rPr lang="en-US" dirty="0"/>
              <a:t> that detects changes in resource metadata and </a:t>
            </a:r>
            <a:r>
              <a:rPr lang="en-US" dirty="0">
                <a:solidFill>
                  <a:srgbClr val="0070C0"/>
                </a:solidFill>
              </a:rPr>
              <a:t>runs user-specified actions </a:t>
            </a:r>
            <a:r>
              <a:rPr lang="en-US" dirty="0"/>
              <a:t>when a change is detected.</a:t>
            </a:r>
          </a:p>
          <a:p>
            <a:r>
              <a:rPr lang="en-US" dirty="0"/>
              <a:t>This allows us to make </a:t>
            </a:r>
            <a:r>
              <a:rPr lang="en-US" dirty="0">
                <a:solidFill>
                  <a:srgbClr val="0070C0"/>
                </a:solidFill>
              </a:rPr>
              <a:t>configuration updates on our running EC2 Instance </a:t>
            </a:r>
            <a:r>
              <a:rPr lang="en-US" dirty="0"/>
              <a:t>through the Update Stack feature.</a:t>
            </a:r>
          </a:p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cfn-hup.conf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 err="1"/>
              <a:t>cfn-hup.conf</a:t>
            </a:r>
            <a:r>
              <a:rPr lang="en-US" dirty="0"/>
              <a:t> file stores the </a:t>
            </a:r>
            <a:r>
              <a:rPr lang="en-US" dirty="0">
                <a:solidFill>
                  <a:srgbClr val="0070C0"/>
                </a:solidFill>
              </a:rPr>
              <a:t>name of the stack </a:t>
            </a:r>
            <a:r>
              <a:rPr lang="en-US" dirty="0"/>
              <a:t>and the AWS credentials that the </a:t>
            </a:r>
            <a:r>
              <a:rPr lang="en-US" dirty="0" err="1"/>
              <a:t>cfn-hup</a:t>
            </a:r>
            <a:r>
              <a:rPr lang="en-US" dirty="0"/>
              <a:t> daemon targets.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Format</a:t>
            </a:r>
            <a:r>
              <a:rPr lang="en-US" dirty="0"/>
              <a:t> of </a:t>
            </a:r>
            <a:r>
              <a:rPr lang="en-US" dirty="0" err="1"/>
              <a:t>cfn-hup.conf</a:t>
            </a:r>
            <a:endParaRPr lang="en-US" dirty="0"/>
          </a:p>
          <a:p>
            <a:pPr lvl="1"/>
            <a:r>
              <a:rPr lang="en-US" dirty="0"/>
              <a:t>We are creating this file using our Metadata Key named </a:t>
            </a:r>
            <a:r>
              <a:rPr lang="en-US" dirty="0">
                <a:solidFill>
                  <a:srgbClr val="0070C0"/>
                </a:solidFill>
              </a:rPr>
              <a:t>files</a:t>
            </a:r>
            <a:r>
              <a:rPr lang="en-US" dirty="0"/>
              <a:t> in our template. </a:t>
            </a:r>
          </a:p>
          <a:p>
            <a:pPr marL="548640" lvl="1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Step-14: </a:t>
            </a:r>
            <a:r>
              <a:rPr lang="en-US" dirty="0" err="1"/>
              <a:t>UserData</a:t>
            </a:r>
            <a:r>
              <a:rPr lang="en-US" dirty="0"/>
              <a:t>: </a:t>
            </a:r>
            <a:r>
              <a:rPr lang="en-US" dirty="0" err="1"/>
              <a:t>cfn-hup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722" y="2478505"/>
            <a:ext cx="3063240" cy="982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573790" y="2035307"/>
            <a:ext cx="3207096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Format of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cfn-hup.conf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107" y="4257676"/>
            <a:ext cx="3760470" cy="315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286F3B49-4276-AA45-94AF-76D949B0FCC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111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cfn-hup.conf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file content</a:t>
            </a:r>
          </a:p>
          <a:p>
            <a:pPr lvl="1"/>
            <a:r>
              <a:rPr lang="en-US" dirty="0"/>
              <a:t>stack</a:t>
            </a:r>
          </a:p>
          <a:p>
            <a:pPr lvl="1"/>
            <a:r>
              <a:rPr lang="en-US" dirty="0"/>
              <a:t>credential-file</a:t>
            </a:r>
          </a:p>
          <a:p>
            <a:pPr lvl="1"/>
            <a:r>
              <a:rPr lang="en-US" dirty="0"/>
              <a:t>role</a:t>
            </a:r>
          </a:p>
          <a:p>
            <a:pPr lvl="1"/>
            <a:r>
              <a:rPr lang="en-US" dirty="0"/>
              <a:t>region</a:t>
            </a:r>
          </a:p>
          <a:p>
            <a:pPr lvl="1"/>
            <a:r>
              <a:rPr lang="en-US" dirty="0" err="1"/>
              <a:t>umask</a:t>
            </a:r>
            <a:r>
              <a:rPr lang="en-US" dirty="0"/>
              <a:t> (default: 022)</a:t>
            </a:r>
          </a:p>
          <a:p>
            <a:pPr lvl="1"/>
            <a:r>
              <a:rPr lang="en-US" dirty="0"/>
              <a:t>Interval (default: 15)</a:t>
            </a:r>
          </a:p>
          <a:p>
            <a:pPr lvl="1"/>
            <a:r>
              <a:rPr lang="en-US" dirty="0"/>
              <a:t>Verbose</a:t>
            </a:r>
          </a:p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hooks.d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Directory</a:t>
            </a:r>
          </a:p>
          <a:p>
            <a:pPr lvl="1"/>
            <a:r>
              <a:rPr lang="en-US" dirty="0"/>
              <a:t>To support composition of several applications deploying change notification hooks, </a:t>
            </a:r>
            <a:r>
              <a:rPr lang="en-US" dirty="0" err="1"/>
              <a:t>cfn-hup</a:t>
            </a:r>
            <a:r>
              <a:rPr lang="en-US" dirty="0"/>
              <a:t> supports a directory named </a:t>
            </a:r>
            <a:r>
              <a:rPr lang="en-US" dirty="0" err="1"/>
              <a:t>hooks.d</a:t>
            </a:r>
            <a:r>
              <a:rPr lang="en-US" dirty="0"/>
              <a:t> that is located in the hooks configuration directory. </a:t>
            </a:r>
          </a:p>
          <a:p>
            <a:pPr lvl="1"/>
            <a:r>
              <a:rPr lang="en-US" dirty="0"/>
              <a:t>We can place one or more additional hooks configuration files in the </a:t>
            </a:r>
            <a:r>
              <a:rPr lang="en-US" dirty="0" err="1"/>
              <a:t>hooks.d</a:t>
            </a:r>
            <a:r>
              <a:rPr lang="en-US" dirty="0"/>
              <a:t> directory.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Step-14: </a:t>
            </a:r>
            <a:r>
              <a:rPr lang="en-US" dirty="0" err="1"/>
              <a:t>UserData</a:t>
            </a:r>
            <a:r>
              <a:rPr lang="en-US" dirty="0"/>
              <a:t>: </a:t>
            </a:r>
            <a:r>
              <a:rPr lang="en-US" dirty="0" err="1"/>
              <a:t>cfn-hup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C78818-C955-ED4A-874D-AC27285832D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201575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173035"/>
            <a:ext cx="12618720" cy="5590922"/>
          </a:xfrm>
        </p:spPr>
        <p:txBody>
          <a:bodyPr/>
          <a:lstStyle/>
          <a:p>
            <a:r>
              <a:rPr lang="en-US" dirty="0"/>
              <a:t>User actions that </a:t>
            </a:r>
            <a:r>
              <a:rPr lang="en-US" dirty="0" err="1"/>
              <a:t>cfn-hup</a:t>
            </a:r>
            <a:r>
              <a:rPr lang="en-US" dirty="0"/>
              <a:t> daemon calls periodically are defined in </a:t>
            </a:r>
            <a:r>
              <a:rPr lang="en-US" dirty="0" err="1"/>
              <a:t>hooks.conf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Syntax: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98239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Step-14: </a:t>
            </a:r>
            <a:r>
              <a:rPr lang="en-US" dirty="0" err="1"/>
              <a:t>UserData</a:t>
            </a:r>
            <a:r>
              <a:rPr lang="en-US" dirty="0"/>
              <a:t>: </a:t>
            </a:r>
            <a:r>
              <a:rPr lang="en-US" dirty="0" err="1"/>
              <a:t>cfn-hup</a:t>
            </a:r>
            <a:r>
              <a:rPr lang="en-US" dirty="0"/>
              <a:t> - </a:t>
            </a:r>
            <a:r>
              <a:rPr lang="en-US" dirty="0" err="1"/>
              <a:t>hooks.conf</a:t>
            </a:r>
            <a:endParaRPr lang="en-US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975" y="2444593"/>
            <a:ext cx="9201150" cy="160020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90" y="4135429"/>
            <a:ext cx="14230350" cy="289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569397F-B432-9F4A-9D10-1DE20648DD0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014510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</a:t>
            </a:r>
            <a:r>
              <a:rPr lang="en-US" dirty="0">
                <a:solidFill>
                  <a:srgbClr val="0070C0"/>
                </a:solidFill>
              </a:rPr>
              <a:t>action is run</a:t>
            </a:r>
            <a:r>
              <a:rPr lang="en-US" dirty="0"/>
              <a:t>, it is run in a copy of the current environment (that </a:t>
            </a:r>
            <a:r>
              <a:rPr lang="en-US" dirty="0" err="1"/>
              <a:t>cfn-hup</a:t>
            </a:r>
            <a:r>
              <a:rPr lang="en-US" dirty="0"/>
              <a:t> is in), with </a:t>
            </a:r>
            <a:r>
              <a:rPr lang="en-US" dirty="0">
                <a:solidFill>
                  <a:srgbClr val="0070C0"/>
                </a:solidFill>
              </a:rPr>
              <a:t>CFN_OLD_METADATA</a:t>
            </a:r>
            <a:r>
              <a:rPr lang="en-US" dirty="0"/>
              <a:t> set to the previous value of path, and </a:t>
            </a:r>
            <a:r>
              <a:rPr lang="en-US" dirty="0">
                <a:solidFill>
                  <a:srgbClr val="0070C0"/>
                </a:solidFill>
              </a:rPr>
              <a:t>CFN_NEW_METADATA</a:t>
            </a:r>
            <a:r>
              <a:rPr lang="en-US" dirty="0"/>
              <a:t> set to the current value.</a:t>
            </a:r>
          </a:p>
          <a:p>
            <a:r>
              <a:rPr lang="en-US" dirty="0"/>
              <a:t>The hooks configuration file is loaded at </a:t>
            </a:r>
            <a:r>
              <a:rPr lang="en-US" dirty="0" err="1"/>
              <a:t>cfn-hup</a:t>
            </a:r>
            <a:r>
              <a:rPr lang="en-US" dirty="0"/>
              <a:t> daemon </a:t>
            </a:r>
            <a:r>
              <a:rPr lang="en-US" dirty="0">
                <a:solidFill>
                  <a:srgbClr val="0070C0"/>
                </a:solidFill>
              </a:rPr>
              <a:t>startup</a:t>
            </a:r>
            <a:r>
              <a:rPr lang="en-US" dirty="0"/>
              <a:t> only, so </a:t>
            </a:r>
            <a:r>
              <a:rPr lang="en-US" dirty="0">
                <a:solidFill>
                  <a:srgbClr val="0070C0"/>
                </a:solidFill>
              </a:rPr>
              <a:t>new hooks </a:t>
            </a:r>
            <a:r>
              <a:rPr lang="en-US" dirty="0"/>
              <a:t>will require the daemon to be </a:t>
            </a:r>
            <a:r>
              <a:rPr lang="en-US" dirty="0">
                <a:solidFill>
                  <a:srgbClr val="0070C0"/>
                </a:solidFill>
              </a:rPr>
              <a:t>restarted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cache</a:t>
            </a:r>
            <a:r>
              <a:rPr lang="en-US" dirty="0"/>
              <a:t> of </a:t>
            </a:r>
            <a:r>
              <a:rPr lang="en-US" dirty="0">
                <a:solidFill>
                  <a:srgbClr val="0070C0"/>
                </a:solidFill>
              </a:rPr>
              <a:t>previous metadata </a:t>
            </a:r>
            <a:r>
              <a:rPr lang="en-US" dirty="0"/>
              <a:t>values is stored at 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cfn-hup</a:t>
            </a:r>
            <a:r>
              <a:rPr lang="en-US" dirty="0"/>
              <a:t>/data/</a:t>
            </a:r>
            <a:r>
              <a:rPr lang="en-US" dirty="0" err="1"/>
              <a:t>metadata_db</a:t>
            </a:r>
            <a:endParaRPr lang="en-US" dirty="0"/>
          </a:p>
          <a:p>
            <a:r>
              <a:rPr lang="en-US" dirty="0"/>
              <a:t>We can delete this cache to </a:t>
            </a:r>
            <a:r>
              <a:rPr lang="en-US" dirty="0">
                <a:solidFill>
                  <a:srgbClr val="0070C0"/>
                </a:solidFill>
              </a:rPr>
              <a:t>force </a:t>
            </a:r>
            <a:r>
              <a:rPr lang="en-US" dirty="0" err="1">
                <a:solidFill>
                  <a:srgbClr val="0070C0"/>
                </a:solidFill>
              </a:rPr>
              <a:t>cfn-hup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run all </a:t>
            </a:r>
            <a:r>
              <a:rPr lang="en-US" dirty="0" err="1">
                <a:solidFill>
                  <a:srgbClr val="0070C0"/>
                </a:solidFill>
              </a:rPr>
              <a:t>post.add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actions again.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Step-14: </a:t>
            </a:r>
            <a:r>
              <a:rPr lang="en-US" dirty="0" err="1"/>
              <a:t>UserData</a:t>
            </a:r>
            <a:r>
              <a:rPr lang="en-US" dirty="0"/>
              <a:t>: </a:t>
            </a:r>
            <a:r>
              <a:rPr lang="en-US" dirty="0" err="1"/>
              <a:t>cfn-hup</a:t>
            </a:r>
            <a:r>
              <a:rPr lang="en-US" dirty="0"/>
              <a:t> - </a:t>
            </a:r>
            <a:r>
              <a:rPr lang="en-US" dirty="0" err="1"/>
              <a:t>hooks.conf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17BA843-183E-CD44-99A8-D81557F6E08C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59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Written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8" y="1752600"/>
            <a:ext cx="3460301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24" y="1752600"/>
            <a:ext cx="3447236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43" y="1752600"/>
            <a:ext cx="3228054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412" y="1771814"/>
            <a:ext cx="343074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9159384-81BC-BC48-A292-4E7D26CE6C0C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7924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8557" y="52218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14: Create Stack using template </a:t>
            </a:r>
            <a:br>
              <a:rPr lang="en-US" dirty="0"/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11-14-cfn-init-v14-Update-App.yml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Observations</a:t>
            </a:r>
          </a:p>
          <a:p>
            <a:pPr lvl="1"/>
            <a:r>
              <a:rPr lang="en-US" dirty="0"/>
              <a:t>Old war file will be removed</a:t>
            </a:r>
          </a:p>
          <a:p>
            <a:pPr lvl="1"/>
            <a:r>
              <a:rPr lang="en-US" dirty="0"/>
              <a:t>New war file will be deployed successfully.</a:t>
            </a:r>
          </a:p>
          <a:p>
            <a:pPr lvl="1"/>
            <a:r>
              <a:rPr lang="en-US" dirty="0"/>
              <a:t>When we access the app new version of application content will be displayed.</a:t>
            </a:r>
          </a:p>
          <a:p>
            <a:pPr lvl="1"/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41E07C5-4980-0342-90EE-D0B440FB7DBA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79500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Configsets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893C4B3-DF9E-FA44-9EE8-C426D51BDF1B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751581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create more than one </a:t>
            </a:r>
            <a:r>
              <a:rPr lang="en-US" dirty="0" err="1"/>
              <a:t>config</a:t>
            </a:r>
            <a:r>
              <a:rPr lang="en-US" dirty="0"/>
              <a:t> key and have </a:t>
            </a:r>
            <a:r>
              <a:rPr lang="en-US" dirty="0" err="1"/>
              <a:t>cfn-init</a:t>
            </a:r>
            <a:r>
              <a:rPr lang="en-US" dirty="0"/>
              <a:t> process them in a specific order.</a:t>
            </a:r>
          </a:p>
          <a:p>
            <a:pPr lvl="1"/>
            <a:r>
              <a:rPr lang="en-US" dirty="0"/>
              <a:t>Single </a:t>
            </a:r>
            <a:r>
              <a:rPr lang="en-US" dirty="0" err="1"/>
              <a:t>Configset</a:t>
            </a:r>
            <a:endParaRPr lang="en-US" dirty="0"/>
          </a:p>
          <a:p>
            <a:pPr lvl="1"/>
            <a:r>
              <a:rPr lang="en-US" dirty="0"/>
              <a:t>Multiple </a:t>
            </a:r>
            <a:r>
              <a:rPr lang="en-US" dirty="0" err="1"/>
              <a:t>Configset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Configsets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E2B4E02-0272-5C4C-8A27-CD107D7AE2E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846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59580" y="3275696"/>
            <a:ext cx="2081604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App1AndApp2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317" y="1242504"/>
            <a:ext cx="7234522" cy="8875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3600" dirty="0" err="1"/>
              <a:t>configSets</a:t>
            </a:r>
            <a:r>
              <a:rPr lang="en-US" sz="3600" dirty="0"/>
              <a:t> (Single)</a:t>
            </a:r>
          </a:p>
        </p:txBody>
      </p:sp>
      <p:cxnSp>
        <p:nvCxnSpPr>
          <p:cNvPr id="40" name="Straight Arrow Connector 39"/>
          <p:cNvCxnSpPr>
            <a:endCxn id="8" idx="0"/>
          </p:cNvCxnSpPr>
          <p:nvPr/>
        </p:nvCxnSpPr>
        <p:spPr>
          <a:xfrm flipH="1">
            <a:off x="4300383" y="2130009"/>
            <a:ext cx="16123" cy="1145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5317" y="5136761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54573" y="5126004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App2</a:t>
            </a:r>
          </a:p>
        </p:txBody>
      </p:sp>
      <p:cxnSp>
        <p:nvCxnSpPr>
          <p:cNvPr id="48" name="Straight Arrow Connector 47"/>
          <p:cNvCxnSpPr>
            <a:stCxn id="8" idx="2"/>
            <a:endCxn id="45" idx="0"/>
          </p:cNvCxnSpPr>
          <p:nvPr/>
        </p:nvCxnSpPr>
        <p:spPr>
          <a:xfrm flipH="1">
            <a:off x="1627106" y="3969563"/>
            <a:ext cx="2673277" cy="1167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46" idx="0"/>
          </p:cNvCxnSpPr>
          <p:nvPr/>
        </p:nvCxnSpPr>
        <p:spPr>
          <a:xfrm>
            <a:off x="4300383" y="3969564"/>
            <a:ext cx="2995979" cy="11564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75" y="2833616"/>
            <a:ext cx="5517523" cy="225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8568466" y="2130010"/>
            <a:ext cx="1400768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Sample: 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B903F837-5E8E-C949-B1EA-DDEC7FC60760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0820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 animBg="1"/>
      <p:bldP spid="46" grpId="0" animBg="1"/>
      <p:bldP spid="5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9482" y="2339784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SingleAppCS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204547" y="2339783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345" y="3999149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68073" y="2339784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DualAppCS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85711" y="3999148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SingleAppCS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11779" y="4020664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74954" y="5569758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209927" y="4007212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DualAppCS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993832" y="5569758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SingleAppCS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209898" y="5591274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04587" y="6871430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App1</a:t>
            </a:r>
          </a:p>
        </p:txBody>
      </p:sp>
      <p:cxnSp>
        <p:nvCxnSpPr>
          <p:cNvPr id="21" name="Straight Arrow Connector 20"/>
          <p:cNvCxnSpPr>
            <a:stCxn id="8" idx="2"/>
            <a:endCxn id="10" idx="0"/>
          </p:cNvCxnSpPr>
          <p:nvPr/>
        </p:nvCxnSpPr>
        <p:spPr>
          <a:xfrm flipH="1">
            <a:off x="1315133" y="3033652"/>
            <a:ext cx="16138" cy="965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9482" y="306593"/>
            <a:ext cx="13629929" cy="8875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3600" dirty="0" err="1"/>
              <a:t>configSets</a:t>
            </a:r>
            <a:r>
              <a:rPr lang="en-US" sz="3600" dirty="0"/>
              <a:t> (Multiple)</a:t>
            </a:r>
          </a:p>
        </p:txBody>
      </p:sp>
      <p:cxnSp>
        <p:nvCxnSpPr>
          <p:cNvPr id="24" name="Straight Arrow Connector 23"/>
          <p:cNvCxnSpPr>
            <a:stCxn id="11" idx="2"/>
            <a:endCxn id="12" idx="0"/>
          </p:cNvCxnSpPr>
          <p:nvPr/>
        </p:nvCxnSpPr>
        <p:spPr>
          <a:xfrm flipH="1">
            <a:off x="4827499" y="3033652"/>
            <a:ext cx="1382362" cy="96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13" idx="0"/>
          </p:cNvCxnSpPr>
          <p:nvPr/>
        </p:nvCxnSpPr>
        <p:spPr>
          <a:xfrm>
            <a:off x="6209861" y="3033652"/>
            <a:ext cx="1543706" cy="987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4" idx="0"/>
          </p:cNvCxnSpPr>
          <p:nvPr/>
        </p:nvCxnSpPr>
        <p:spPr>
          <a:xfrm flipH="1">
            <a:off x="4816742" y="4693016"/>
            <a:ext cx="10757" cy="8767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2"/>
            <a:endCxn id="15" idx="0"/>
          </p:cNvCxnSpPr>
          <p:nvPr/>
        </p:nvCxnSpPr>
        <p:spPr>
          <a:xfrm>
            <a:off x="13046336" y="3033651"/>
            <a:ext cx="5380" cy="9735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2"/>
            <a:endCxn id="16" idx="0"/>
          </p:cNvCxnSpPr>
          <p:nvPr/>
        </p:nvCxnSpPr>
        <p:spPr>
          <a:xfrm flipH="1">
            <a:off x="10835620" y="4701080"/>
            <a:ext cx="2216095" cy="8686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6" idx="2"/>
            <a:endCxn id="18" idx="0"/>
          </p:cNvCxnSpPr>
          <p:nvPr/>
        </p:nvCxnSpPr>
        <p:spPr>
          <a:xfrm>
            <a:off x="10835620" y="6263626"/>
            <a:ext cx="10756" cy="60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5" idx="2"/>
            <a:endCxn id="17" idx="0"/>
          </p:cNvCxnSpPr>
          <p:nvPr/>
        </p:nvCxnSpPr>
        <p:spPr>
          <a:xfrm flipH="1">
            <a:off x="13051686" y="4701080"/>
            <a:ext cx="29" cy="890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8" idx="0"/>
          </p:cNvCxnSpPr>
          <p:nvPr/>
        </p:nvCxnSpPr>
        <p:spPr>
          <a:xfrm>
            <a:off x="1331270" y="1194098"/>
            <a:ext cx="0" cy="1145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11" idx="0"/>
          </p:cNvCxnSpPr>
          <p:nvPr/>
        </p:nvCxnSpPr>
        <p:spPr>
          <a:xfrm>
            <a:off x="6209861" y="1194098"/>
            <a:ext cx="0" cy="1145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9" idx="0"/>
          </p:cNvCxnSpPr>
          <p:nvPr/>
        </p:nvCxnSpPr>
        <p:spPr>
          <a:xfrm>
            <a:off x="13046335" y="1194099"/>
            <a:ext cx="0" cy="1145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871" y="4940450"/>
            <a:ext cx="3399392" cy="262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91747" y="6941336"/>
            <a:ext cx="1400768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Sample: 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9F3EFD7F-A998-D741-AAFD-6454C5D04DE8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1692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476" y="1821433"/>
            <a:ext cx="7756264" cy="5590922"/>
          </a:xfrm>
        </p:spPr>
        <p:txBody>
          <a:bodyPr/>
          <a:lstStyle/>
          <a:p>
            <a:r>
              <a:rPr lang="en-US" dirty="0"/>
              <a:t>We will define two </a:t>
            </a:r>
            <a:r>
              <a:rPr lang="en-US" dirty="0" err="1">
                <a:solidFill>
                  <a:srgbClr val="0070C0"/>
                </a:solidFill>
              </a:rPr>
              <a:t>config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keys </a:t>
            </a:r>
            <a:r>
              <a:rPr lang="en-US" dirty="0">
                <a:solidFill>
                  <a:srgbClr val="0070C0"/>
                </a:solidFill>
              </a:rPr>
              <a:t>App1 and App2</a:t>
            </a:r>
          </a:p>
          <a:p>
            <a:r>
              <a:rPr lang="en-US" dirty="0"/>
              <a:t>We will create a </a:t>
            </a:r>
            <a:r>
              <a:rPr lang="en-US" dirty="0" err="1">
                <a:solidFill>
                  <a:srgbClr val="0070C0"/>
                </a:solidFill>
              </a:rPr>
              <a:t>configSet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with name as </a:t>
            </a:r>
            <a:r>
              <a:rPr lang="en-US" dirty="0">
                <a:solidFill>
                  <a:srgbClr val="0070C0"/>
                </a:solidFill>
              </a:rPr>
              <a:t>App1AndApp2</a:t>
            </a:r>
            <a:r>
              <a:rPr lang="en-US" dirty="0"/>
              <a:t>.</a:t>
            </a:r>
          </a:p>
          <a:p>
            <a:r>
              <a:rPr lang="en-US" dirty="0"/>
              <a:t>First </a:t>
            </a:r>
            <a:r>
              <a:rPr lang="en-US" dirty="0">
                <a:solidFill>
                  <a:srgbClr val="0070C0"/>
                </a:solidFill>
              </a:rPr>
              <a:t>App1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key will get executed.</a:t>
            </a:r>
          </a:p>
          <a:p>
            <a:r>
              <a:rPr lang="en-US" dirty="0"/>
              <a:t>Next </a:t>
            </a:r>
            <a:r>
              <a:rPr lang="en-US" dirty="0">
                <a:solidFill>
                  <a:srgbClr val="0070C0"/>
                </a:solidFill>
              </a:rPr>
              <a:t>App2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key will get executed.</a:t>
            </a:r>
          </a:p>
          <a:p>
            <a:r>
              <a:rPr lang="en-US" dirty="0">
                <a:solidFill>
                  <a:srgbClr val="0070C0"/>
                </a:solidFill>
              </a:rPr>
              <a:t>Order of execution </a:t>
            </a:r>
            <a:r>
              <a:rPr lang="en-US" dirty="0"/>
              <a:t>will be based on how we define them in </a:t>
            </a:r>
            <a:r>
              <a:rPr lang="en-US" dirty="0" err="1"/>
              <a:t>configSets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Observation</a:t>
            </a:r>
          </a:p>
          <a:p>
            <a:pPr lvl="1"/>
            <a:r>
              <a:rPr lang="en-US" dirty="0"/>
              <a:t>Both applications should be accessible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Step#1: Single </a:t>
            </a:r>
            <a:r>
              <a:rPr lang="en-US" dirty="0" err="1"/>
              <a:t>Configset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05" y="2618479"/>
            <a:ext cx="5932170" cy="296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50805" y="2033196"/>
            <a:ext cx="1400768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Sample: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62AACB0-9AA0-C541-B36D-400926624AAB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612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182" y="1851718"/>
            <a:ext cx="7675582" cy="5590922"/>
          </a:xfrm>
        </p:spPr>
        <p:txBody>
          <a:bodyPr>
            <a:normAutofit/>
          </a:bodyPr>
          <a:lstStyle/>
          <a:p>
            <a:r>
              <a:rPr lang="en-US" dirty="0"/>
              <a:t>We have created 3 </a:t>
            </a:r>
            <a:r>
              <a:rPr lang="en-US" dirty="0" err="1"/>
              <a:t>configSets</a:t>
            </a:r>
            <a:endParaRPr lang="en-US" dirty="0"/>
          </a:p>
          <a:p>
            <a:pPr lvl="1"/>
            <a:r>
              <a:rPr lang="en-US" dirty="0" err="1"/>
              <a:t>SingleAppCS</a:t>
            </a:r>
            <a:endParaRPr lang="en-US" dirty="0"/>
          </a:p>
          <a:p>
            <a:pPr lvl="1"/>
            <a:r>
              <a:rPr lang="en-US" dirty="0" err="1"/>
              <a:t>DualAppCS</a:t>
            </a:r>
            <a:endParaRPr lang="en-US" dirty="0"/>
          </a:p>
          <a:p>
            <a:pPr lvl="1"/>
            <a:r>
              <a:rPr lang="en-US" dirty="0"/>
              <a:t>default</a:t>
            </a:r>
          </a:p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SingleAppCS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dirty="0"/>
              <a:t>Only App1 should be deployed.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Step#2: Multiple </a:t>
            </a:r>
            <a:r>
              <a:rPr lang="en-US" dirty="0" err="1"/>
              <a:t>configSets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493" y="2674618"/>
            <a:ext cx="604647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74494" y="2130015"/>
            <a:ext cx="1400768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Sample: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A8CAEAF-229A-B84A-BD38-F758C9F151D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393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182" y="1851718"/>
            <a:ext cx="7675582" cy="5590922"/>
          </a:xfrm>
        </p:spPr>
        <p:txBody>
          <a:bodyPr>
            <a:normAutofit/>
          </a:bodyPr>
          <a:lstStyle/>
          <a:p>
            <a:r>
              <a:rPr lang="en-US" dirty="0"/>
              <a:t>We have created 3 </a:t>
            </a:r>
            <a:r>
              <a:rPr lang="en-US" dirty="0" err="1"/>
              <a:t>configSets</a:t>
            </a:r>
            <a:endParaRPr lang="en-US" dirty="0"/>
          </a:p>
          <a:p>
            <a:pPr lvl="1"/>
            <a:r>
              <a:rPr lang="en-US" dirty="0" err="1"/>
              <a:t>SingleAppCS</a:t>
            </a:r>
            <a:endParaRPr lang="en-US" dirty="0"/>
          </a:p>
          <a:p>
            <a:pPr lvl="1"/>
            <a:r>
              <a:rPr lang="en-US" dirty="0" err="1"/>
              <a:t>DualAppCS</a:t>
            </a:r>
            <a:endParaRPr lang="en-US" dirty="0"/>
          </a:p>
          <a:p>
            <a:pPr lvl="1"/>
            <a:r>
              <a:rPr lang="en-US" dirty="0"/>
              <a:t>default</a:t>
            </a:r>
          </a:p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DualAppCS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dirty="0"/>
              <a:t>Both App1 and App2 should be deployed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Step#3: Multiple </a:t>
            </a:r>
            <a:r>
              <a:rPr lang="en-US" dirty="0" err="1"/>
              <a:t>configSets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493" y="2674618"/>
            <a:ext cx="604647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74494" y="2130015"/>
            <a:ext cx="1400768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Sample: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4E9CBBD-C117-8F4F-BFDA-68AD55F2801C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8714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182" y="1851718"/>
            <a:ext cx="7675582" cy="5590922"/>
          </a:xfrm>
        </p:spPr>
        <p:txBody>
          <a:bodyPr>
            <a:normAutofit/>
          </a:bodyPr>
          <a:lstStyle/>
          <a:p>
            <a:r>
              <a:rPr lang="en-US" dirty="0"/>
              <a:t>We have created 3 </a:t>
            </a:r>
            <a:r>
              <a:rPr lang="en-US" dirty="0" err="1"/>
              <a:t>configSets</a:t>
            </a:r>
            <a:endParaRPr lang="en-US" dirty="0"/>
          </a:p>
          <a:p>
            <a:pPr lvl="1"/>
            <a:r>
              <a:rPr lang="en-US" dirty="0" err="1"/>
              <a:t>SingleAppCS</a:t>
            </a:r>
            <a:endParaRPr lang="en-US" dirty="0"/>
          </a:p>
          <a:p>
            <a:pPr lvl="1"/>
            <a:r>
              <a:rPr lang="en-US" dirty="0" err="1"/>
              <a:t>DualAppCS</a:t>
            </a:r>
            <a:endParaRPr lang="en-US" dirty="0"/>
          </a:p>
          <a:p>
            <a:pPr lvl="1"/>
            <a:r>
              <a:rPr lang="en-US" dirty="0"/>
              <a:t>default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default: </a:t>
            </a:r>
            <a:r>
              <a:rPr lang="en-US" dirty="0"/>
              <a:t>default contains </a:t>
            </a:r>
            <a:r>
              <a:rPr lang="en-US" dirty="0" err="1"/>
              <a:t>ConfigSet</a:t>
            </a:r>
            <a:r>
              <a:rPr lang="en-US" dirty="0"/>
              <a:t> </a:t>
            </a:r>
            <a:r>
              <a:rPr lang="en-US" dirty="0" err="1"/>
              <a:t>DualAppCS</a:t>
            </a:r>
            <a:r>
              <a:rPr lang="en-US" dirty="0"/>
              <a:t> so both apps should be deployed. For default we don’t need to specify </a:t>
            </a:r>
            <a:r>
              <a:rPr lang="en-US" dirty="0">
                <a:solidFill>
                  <a:srgbClr val="0070C0"/>
                </a:solidFill>
              </a:rPr>
              <a:t>“--</a:t>
            </a:r>
            <a:r>
              <a:rPr lang="en-US" dirty="0" err="1">
                <a:solidFill>
                  <a:srgbClr val="0070C0"/>
                </a:solidFill>
              </a:rPr>
              <a:t>configSets</a:t>
            </a:r>
            <a:r>
              <a:rPr lang="en-US" dirty="0">
                <a:solidFill>
                  <a:srgbClr val="0070C0"/>
                </a:solidFill>
              </a:rPr>
              <a:t> default</a:t>
            </a:r>
            <a:r>
              <a:rPr lang="en-US" dirty="0"/>
              <a:t>” it will pick automatically.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Step#4: Multiple </a:t>
            </a:r>
            <a:r>
              <a:rPr lang="en-US" dirty="0" err="1"/>
              <a:t>configSets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493" y="2674618"/>
            <a:ext cx="604647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74494" y="2130015"/>
            <a:ext cx="1400768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Sample: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2E8F47C-0B3A-BF43-89D0-0444808C34A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1980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Nested Stacks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D9DCB41-184A-EF4C-B13C-0E5E9735738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59727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461659"/>
            <a:ext cx="4358640" cy="5590922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Intrinsic Functions</a:t>
            </a:r>
          </a:p>
          <a:p>
            <a:r>
              <a:rPr lang="en-US" dirty="0" err="1"/>
              <a:t>Fn</a:t>
            </a:r>
            <a:r>
              <a:rPr lang="en-US" dirty="0"/>
              <a:t>::Ref</a:t>
            </a:r>
          </a:p>
          <a:p>
            <a:r>
              <a:rPr lang="en-US" dirty="0" err="1"/>
              <a:t>Fn</a:t>
            </a:r>
            <a:r>
              <a:rPr lang="en-US" dirty="0"/>
              <a:t>::Base64</a:t>
            </a:r>
          </a:p>
          <a:p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FindInMap</a:t>
            </a:r>
            <a:endParaRPr lang="en-US" dirty="0"/>
          </a:p>
          <a:p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GetAtt</a:t>
            </a:r>
            <a:endParaRPr lang="en-US" dirty="0"/>
          </a:p>
          <a:p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GetAzs</a:t>
            </a:r>
            <a:endParaRPr lang="en-US" dirty="0"/>
          </a:p>
          <a:p>
            <a:r>
              <a:rPr lang="en-US" dirty="0" err="1"/>
              <a:t>Fn</a:t>
            </a:r>
            <a:r>
              <a:rPr lang="en-US" dirty="0"/>
              <a:t>::</a:t>
            </a:r>
            <a:r>
              <a:rPr lang="en-US" dirty="0" err="1"/>
              <a:t>ImportValue</a:t>
            </a:r>
            <a:endParaRPr lang="en-US" dirty="0"/>
          </a:p>
          <a:p>
            <a:r>
              <a:rPr lang="en-US" dirty="0" err="1"/>
              <a:t>Fn</a:t>
            </a:r>
            <a:r>
              <a:rPr lang="en-US" dirty="0"/>
              <a:t>::Join</a:t>
            </a:r>
          </a:p>
          <a:p>
            <a:r>
              <a:rPr lang="en-US" dirty="0" err="1"/>
              <a:t>Fn</a:t>
            </a:r>
            <a:r>
              <a:rPr lang="en-US" dirty="0"/>
              <a:t>::Select</a:t>
            </a:r>
          </a:p>
          <a:p>
            <a:r>
              <a:rPr lang="en-US" dirty="0" err="1"/>
              <a:t>Fn</a:t>
            </a:r>
            <a:r>
              <a:rPr lang="en-US" dirty="0"/>
              <a:t>::Sub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Intrinsic Functions &amp; Pseudo Parameters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242560" y="1465614"/>
            <a:ext cx="4358640" cy="559092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Condition Functions</a:t>
            </a:r>
          </a:p>
          <a:p>
            <a:r>
              <a:rPr lang="en-US" dirty="0" err="1"/>
              <a:t>Fn</a:t>
            </a:r>
            <a:r>
              <a:rPr lang="en-US" dirty="0"/>
              <a:t>::And</a:t>
            </a:r>
          </a:p>
          <a:p>
            <a:r>
              <a:rPr lang="en-US" dirty="0" err="1"/>
              <a:t>Fn</a:t>
            </a:r>
            <a:r>
              <a:rPr lang="en-US" dirty="0"/>
              <a:t>::Equals</a:t>
            </a:r>
          </a:p>
          <a:p>
            <a:r>
              <a:rPr lang="en-US" dirty="0" err="1"/>
              <a:t>Fn</a:t>
            </a:r>
            <a:r>
              <a:rPr lang="en-US" dirty="0"/>
              <a:t>::If</a:t>
            </a:r>
          </a:p>
          <a:p>
            <a:r>
              <a:rPr lang="en-US" dirty="0" err="1"/>
              <a:t>Fn</a:t>
            </a:r>
            <a:r>
              <a:rPr lang="en-US" dirty="0"/>
              <a:t>::Not</a:t>
            </a:r>
          </a:p>
          <a:p>
            <a:r>
              <a:rPr lang="en-US" dirty="0" err="1"/>
              <a:t>Fn</a:t>
            </a:r>
            <a:r>
              <a:rPr lang="en-US" dirty="0"/>
              <a:t>::Or</a:t>
            </a:r>
          </a:p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088880" y="1446978"/>
            <a:ext cx="4358640" cy="559092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10000"/>
              </a:schemeClr>
            </a:solidFill>
          </a:ln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Pseudo Parameters</a:t>
            </a:r>
          </a:p>
          <a:p>
            <a:r>
              <a:rPr lang="en-US" dirty="0"/>
              <a:t>AWS::Region</a:t>
            </a:r>
          </a:p>
          <a:p>
            <a:r>
              <a:rPr lang="en-US" dirty="0"/>
              <a:t>AWS::</a:t>
            </a:r>
            <a:r>
              <a:rPr lang="en-US" dirty="0" err="1"/>
              <a:t>AccountId</a:t>
            </a:r>
            <a:endParaRPr lang="en-US" dirty="0"/>
          </a:p>
          <a:p>
            <a:r>
              <a:rPr lang="en-US" dirty="0"/>
              <a:t>AWS::</a:t>
            </a:r>
            <a:r>
              <a:rPr lang="en-US" dirty="0" err="1"/>
              <a:t>StackName</a:t>
            </a: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AWS::</a:t>
            </a:r>
            <a:r>
              <a:rPr lang="en-US" dirty="0" err="1">
                <a:solidFill>
                  <a:srgbClr val="00B050"/>
                </a:solidFill>
              </a:rPr>
              <a:t>NoValue</a:t>
            </a:r>
            <a:r>
              <a:rPr lang="en-US" dirty="0">
                <a:solidFill>
                  <a:srgbClr val="00B050"/>
                </a:solidFill>
              </a:rPr>
              <a:t> (very important when using conditions)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B8CBAB-6AA2-304A-B24E-5501720514C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1732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AWS::CloudFormation::Stack </a:t>
            </a:r>
            <a:r>
              <a:rPr lang="en-US" dirty="0"/>
              <a:t>type nests a stack as a </a:t>
            </a:r>
            <a:r>
              <a:rPr lang="en-US" dirty="0">
                <a:solidFill>
                  <a:srgbClr val="0070C0"/>
                </a:solidFill>
              </a:rPr>
              <a:t>resource</a:t>
            </a:r>
            <a:r>
              <a:rPr lang="en-US" dirty="0"/>
              <a:t> in a top-level template. </a:t>
            </a:r>
          </a:p>
          <a:p>
            <a:r>
              <a:rPr lang="en-US" dirty="0"/>
              <a:t>We can add output values from a nested stack </a:t>
            </a:r>
            <a:r>
              <a:rPr lang="en-US" dirty="0">
                <a:solidFill>
                  <a:srgbClr val="0070C0"/>
                </a:solidFill>
              </a:rPr>
              <a:t>within</a:t>
            </a:r>
            <a:r>
              <a:rPr lang="en-US" dirty="0"/>
              <a:t> the root stack.</a:t>
            </a:r>
          </a:p>
          <a:p>
            <a:r>
              <a:rPr lang="en-US" dirty="0"/>
              <a:t>We use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GetAtt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function with nested stacks logical name and the name of the output value in nested stack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Syntax: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32" y="5575870"/>
            <a:ext cx="8298180" cy="186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032" y="4588359"/>
            <a:ext cx="786384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66D506F-0869-EA41-9BA8-A505FAC71BE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9817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4657"/>
            <a:ext cx="12618720" cy="1188851"/>
          </a:xfrm>
        </p:spPr>
        <p:txBody>
          <a:bodyPr/>
          <a:lstStyle/>
          <a:p>
            <a:r>
              <a:rPr lang="en-US" dirty="0"/>
              <a:t>Nested Stacks – Practice – Create Templates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6881" y="2262066"/>
            <a:ext cx="3380087" cy="5189113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Metadata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Resources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Create VPC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Create Subnets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Create  Route Table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Associate Subnet &amp; Route Table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Create IGW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Associate IGW to VPC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Create Route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Template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 to S3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14261" y="2410845"/>
            <a:ext cx="3380087" cy="1803571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Resources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Create VPC Stack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Create EC2 Instance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Outputs</a:t>
            </a:r>
          </a:p>
        </p:txBody>
      </p:sp>
      <p:pic>
        <p:nvPicPr>
          <p:cNvPr id="20" name="Graphic 45">
            <a:extLst>
              <a:ext uri="{FF2B5EF4-FFF2-40B4-BE49-F238E27FC236}">
                <a16:creationId xmlns:a16="http://schemas.microsoft.com/office/drawing/2014/main" id="{1177C24E-8F55-CD4F-A1D9-19641CA0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9285" y="1733358"/>
            <a:ext cx="563880" cy="5638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359C68-EE77-C745-B77F-A84AC9B55DDB}"/>
              </a:ext>
            </a:extLst>
          </p:cNvPr>
          <p:cNvSpPr txBox="1"/>
          <p:nvPr/>
        </p:nvSpPr>
        <p:spPr>
          <a:xfrm>
            <a:off x="4369366" y="1830632"/>
            <a:ext cx="2816207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b="1" dirty="0"/>
              <a:t>VPC Nested Stack Template</a:t>
            </a:r>
          </a:p>
        </p:txBody>
      </p:sp>
      <p:pic>
        <p:nvPicPr>
          <p:cNvPr id="24" name="Graphic 45">
            <a:extLst>
              <a:ext uri="{FF2B5EF4-FFF2-40B4-BE49-F238E27FC236}">
                <a16:creationId xmlns:a16="http://schemas.microsoft.com/office/drawing/2014/main" id="{1177C24E-8F55-CD4F-A1D9-19641CA0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7326" y="1860954"/>
            <a:ext cx="563880" cy="563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2359C68-EE77-C745-B77F-A84AC9B55DDB}"/>
              </a:ext>
            </a:extLst>
          </p:cNvPr>
          <p:cNvSpPr txBox="1"/>
          <p:nvPr/>
        </p:nvSpPr>
        <p:spPr>
          <a:xfrm>
            <a:off x="9378142" y="1964259"/>
            <a:ext cx="235774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b="1" dirty="0"/>
              <a:t>Root Stack Template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67790" y="1133746"/>
            <a:ext cx="115474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Step#1: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89266" y="1094547"/>
            <a:ext cx="115474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Step#2: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250" y="1154526"/>
            <a:ext cx="115474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Step#0: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7025" y="2245438"/>
            <a:ext cx="3380087" cy="1465016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S3 bucket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is required for uploading the Nested stack templates to S3</a:t>
            </a:r>
          </a:p>
        </p:txBody>
      </p:sp>
      <p:pic>
        <p:nvPicPr>
          <p:cNvPr id="15" name="Graphic 35">
            <a:extLst>
              <a:ext uri="{FF2B5EF4-FFF2-40B4-BE49-F238E27FC236}">
                <a16:creationId xmlns:a16="http://schemas.microsoft.com/office/drawing/2014/main" id="{EC8BD375-3A30-FF48-9FC8-D7437F5C4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250" y="1698185"/>
            <a:ext cx="563880" cy="563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EEEC922-BE28-344E-B552-D97EF55D1FF8}"/>
              </a:ext>
            </a:extLst>
          </p:cNvPr>
          <p:cNvSpPr txBox="1"/>
          <p:nvPr/>
        </p:nvSpPr>
        <p:spPr>
          <a:xfrm>
            <a:off x="1009011" y="1795459"/>
            <a:ext cx="1199118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b="1" dirty="0"/>
              <a:t>S3 Bucket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E8268B2-7762-C542-8D6E-FCC3F11B601A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8316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" grpId="0"/>
      <p:bldP spid="11" grpId="0"/>
      <p:bldP spid="13" grpId="0"/>
      <p:bldP spid="17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4657"/>
            <a:ext cx="12618720" cy="1188851"/>
          </a:xfrm>
        </p:spPr>
        <p:txBody>
          <a:bodyPr/>
          <a:lstStyle/>
          <a:p>
            <a:r>
              <a:rPr lang="en-US" dirty="0"/>
              <a:t>Nested Stacks – Practice – Create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7206091" y="1276992"/>
            <a:ext cx="146813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Root Stack</a:t>
            </a:r>
          </a:p>
        </p:txBody>
      </p:sp>
      <p:pic>
        <p:nvPicPr>
          <p:cNvPr id="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312" y="1587599"/>
            <a:ext cx="1655688" cy="1655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3940400" y="6094675"/>
            <a:ext cx="165568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VPC Nested Stack </a:t>
            </a:r>
          </a:p>
        </p:txBody>
      </p:sp>
      <p:pic>
        <p:nvPicPr>
          <p:cNvPr id="13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0400" y="4431611"/>
            <a:ext cx="1655688" cy="16556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91822" y="1749431"/>
            <a:ext cx="3380087" cy="112646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Create Root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It automatically creates the </a:t>
            </a:r>
            <a:r>
              <a:rPr lang="en-US" dirty="0" err="1">
                <a:solidFill>
                  <a:srgbClr val="00B050"/>
                </a:solidFill>
              </a:rPr>
              <a:t>vpc</a:t>
            </a:r>
            <a:r>
              <a:rPr lang="en-US" dirty="0">
                <a:solidFill>
                  <a:srgbClr val="00B050"/>
                </a:solidFill>
              </a:rPr>
              <a:t> nested stack</a:t>
            </a:r>
          </a:p>
        </p:txBody>
      </p:sp>
      <p:cxnSp>
        <p:nvCxnSpPr>
          <p:cNvPr id="28" name="Straight Arrow Connector 27"/>
          <p:cNvCxnSpPr>
            <a:endCxn id="13" idx="3"/>
          </p:cNvCxnSpPr>
          <p:nvPr/>
        </p:nvCxnSpPr>
        <p:spPr>
          <a:xfrm flipH="1">
            <a:off x="5596089" y="3127880"/>
            <a:ext cx="2438023" cy="2131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95438" y="1411031"/>
            <a:ext cx="2657522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VPC Nested Stack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8265" y="1366000"/>
            <a:ext cx="115474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Step#3: 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DD8B118-330F-984D-BC00-F0FBA24220E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4927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8" grpId="0"/>
      <p:bldP spid="3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4657"/>
            <a:ext cx="12618720" cy="1188851"/>
          </a:xfrm>
        </p:spPr>
        <p:txBody>
          <a:bodyPr/>
          <a:lstStyle/>
          <a:p>
            <a:r>
              <a:rPr lang="en-US" dirty="0"/>
              <a:t>Nested Stacks – Practice – Create Templates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14261" y="2410846"/>
            <a:ext cx="3380087" cy="3834896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Create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Create Resources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Create VPC Stack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Create EC2 Instance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Create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Resource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Create Security Group Stack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Update VM Instance resource with security group</a:t>
            </a:r>
          </a:p>
        </p:txBody>
      </p:sp>
      <p:pic>
        <p:nvPicPr>
          <p:cNvPr id="24" name="Graphic 45">
            <a:extLst>
              <a:ext uri="{FF2B5EF4-FFF2-40B4-BE49-F238E27FC236}">
                <a16:creationId xmlns:a16="http://schemas.microsoft.com/office/drawing/2014/main" id="{1177C24E-8F55-CD4F-A1D9-19641CA0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7326" y="1860954"/>
            <a:ext cx="563880" cy="563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2359C68-EE77-C745-B77F-A84AC9B55DDB}"/>
              </a:ext>
            </a:extLst>
          </p:cNvPr>
          <p:cNvSpPr txBox="1"/>
          <p:nvPr/>
        </p:nvSpPr>
        <p:spPr>
          <a:xfrm>
            <a:off x="9378142" y="1964259"/>
            <a:ext cx="235774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b="1" dirty="0"/>
              <a:t>Root Stack Template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60645" y="2658315"/>
            <a:ext cx="3140527" cy="1803571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Resources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Create Security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Outputs</a:t>
            </a:r>
          </a:p>
        </p:txBody>
      </p:sp>
      <p:pic>
        <p:nvPicPr>
          <p:cNvPr id="11" name="Graphic 45">
            <a:extLst>
              <a:ext uri="{FF2B5EF4-FFF2-40B4-BE49-F238E27FC236}">
                <a16:creationId xmlns:a16="http://schemas.microsoft.com/office/drawing/2014/main" id="{1177C24E-8F55-CD4F-A1D9-19641CA02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2490" y="1924938"/>
            <a:ext cx="563880" cy="563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359C68-EE77-C745-B77F-A84AC9B55DDB}"/>
              </a:ext>
            </a:extLst>
          </p:cNvPr>
          <p:cNvSpPr txBox="1"/>
          <p:nvPr/>
        </p:nvSpPr>
        <p:spPr>
          <a:xfrm>
            <a:off x="2314430" y="1860954"/>
            <a:ext cx="26233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b="1" dirty="0"/>
              <a:t>Security Group Nested Stack Template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96371" y="1248637"/>
            <a:ext cx="1015278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603512" y="1248637"/>
            <a:ext cx="1015278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Step#5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6C8C6D0-4950-9642-9485-B8A9F53D0FBB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4246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2" grpId="0"/>
      <p:bldP spid="3" grpId="0"/>
      <p:bldP spid="1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4657"/>
            <a:ext cx="12618720" cy="1188851"/>
          </a:xfrm>
        </p:spPr>
        <p:txBody>
          <a:bodyPr/>
          <a:lstStyle/>
          <a:p>
            <a:r>
              <a:rPr lang="en-US" dirty="0"/>
              <a:t>Nested Stacks – Practice – Update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7206091" y="1276992"/>
            <a:ext cx="146813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Root Stack</a:t>
            </a:r>
          </a:p>
        </p:txBody>
      </p:sp>
      <p:pic>
        <p:nvPicPr>
          <p:cNvPr id="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312" y="1587599"/>
            <a:ext cx="1655688" cy="1655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3940400" y="6094675"/>
            <a:ext cx="165568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VPC Nested Stack </a:t>
            </a:r>
          </a:p>
        </p:txBody>
      </p:sp>
      <p:pic>
        <p:nvPicPr>
          <p:cNvPr id="13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0400" y="4431611"/>
            <a:ext cx="1655688" cy="16556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91822" y="1749431"/>
            <a:ext cx="3380087" cy="112646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Create Root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It automatically creates the </a:t>
            </a:r>
            <a:r>
              <a:rPr lang="en-US" dirty="0" err="1">
                <a:solidFill>
                  <a:srgbClr val="00B050"/>
                </a:solidFill>
              </a:rPr>
              <a:t>vpc</a:t>
            </a:r>
            <a:r>
              <a:rPr lang="en-US" dirty="0">
                <a:solidFill>
                  <a:srgbClr val="00B050"/>
                </a:solidFill>
              </a:rPr>
              <a:t> nested stack</a:t>
            </a:r>
          </a:p>
        </p:txBody>
      </p:sp>
      <p:cxnSp>
        <p:nvCxnSpPr>
          <p:cNvPr id="28" name="Straight Arrow Connector 27"/>
          <p:cNvCxnSpPr>
            <a:endCxn id="13" idx="3"/>
          </p:cNvCxnSpPr>
          <p:nvPr/>
        </p:nvCxnSpPr>
        <p:spPr>
          <a:xfrm flipH="1">
            <a:off x="5596089" y="3127880"/>
            <a:ext cx="2438023" cy="2131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4092" y="4513645"/>
            <a:ext cx="1655688" cy="1655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9804363" y="6152306"/>
            <a:ext cx="168551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Security Group Nested Stack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72637" y="1743131"/>
            <a:ext cx="4927142" cy="1465016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Update Root Stack with new template.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automatically creates the security group  nested stack</a:t>
            </a:r>
          </a:p>
        </p:txBody>
      </p:sp>
      <p:cxnSp>
        <p:nvCxnSpPr>
          <p:cNvPr id="6" name="Straight Arrow Connector 5"/>
          <p:cNvCxnSpPr>
            <a:endCxn id="10" idx="1"/>
          </p:cNvCxnSpPr>
          <p:nvPr/>
        </p:nvCxnSpPr>
        <p:spPr>
          <a:xfrm>
            <a:off x="8034112" y="3127880"/>
            <a:ext cx="1789980" cy="2213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95438" y="1373195"/>
            <a:ext cx="2657522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VPC Nested Stack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26701" y="1341671"/>
            <a:ext cx="3901709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Security Group Nested Stack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88265" y="1366000"/>
            <a:ext cx="115474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Step#6: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BA48BE9-1AF3-E444-9ABB-9872AA3B67B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1019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4" grpId="0"/>
      <p:bldP spid="15" grpId="0"/>
      <p:bldP spid="16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4657"/>
            <a:ext cx="12618720" cy="1188851"/>
          </a:xfrm>
        </p:spPr>
        <p:txBody>
          <a:bodyPr/>
          <a:lstStyle/>
          <a:p>
            <a:r>
              <a:rPr lang="en-US" dirty="0"/>
              <a:t>Nested Stacks – Practice – Update Stack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7206091" y="1276992"/>
            <a:ext cx="146813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Root Stack</a:t>
            </a:r>
          </a:p>
        </p:txBody>
      </p:sp>
      <p:pic>
        <p:nvPicPr>
          <p:cNvPr id="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312" y="1587599"/>
            <a:ext cx="1655688" cy="1655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3940400" y="6094675"/>
            <a:ext cx="165568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VPC Nested Stack </a:t>
            </a:r>
          </a:p>
        </p:txBody>
      </p:sp>
      <p:pic>
        <p:nvPicPr>
          <p:cNvPr id="13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0400" y="4431611"/>
            <a:ext cx="1655688" cy="16556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91822" y="1749431"/>
            <a:ext cx="3380087" cy="112646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Create Root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It automatically creates the </a:t>
            </a:r>
            <a:r>
              <a:rPr lang="en-US" dirty="0" err="1">
                <a:solidFill>
                  <a:srgbClr val="00B050"/>
                </a:solidFill>
              </a:rPr>
              <a:t>vpc</a:t>
            </a:r>
            <a:r>
              <a:rPr lang="en-US" dirty="0">
                <a:solidFill>
                  <a:srgbClr val="00B050"/>
                </a:solidFill>
              </a:rPr>
              <a:t> nested stack</a:t>
            </a:r>
          </a:p>
        </p:txBody>
      </p:sp>
      <p:cxnSp>
        <p:nvCxnSpPr>
          <p:cNvPr id="28" name="Straight Arrow Connector 27"/>
          <p:cNvCxnSpPr>
            <a:endCxn id="13" idx="3"/>
          </p:cNvCxnSpPr>
          <p:nvPr/>
        </p:nvCxnSpPr>
        <p:spPr>
          <a:xfrm flipH="1">
            <a:off x="5596089" y="3127880"/>
            <a:ext cx="2438023" cy="2131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4092" y="4513645"/>
            <a:ext cx="1655688" cy="1655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9804363" y="6152306"/>
            <a:ext cx="168551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Security Group Nested Stack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72637" y="1743131"/>
            <a:ext cx="4927142" cy="1465016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Update Root Stack with new template.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It automatically creates the security group  nested stack</a:t>
            </a:r>
          </a:p>
        </p:txBody>
      </p:sp>
      <p:cxnSp>
        <p:nvCxnSpPr>
          <p:cNvPr id="6" name="Straight Arrow Connector 5"/>
          <p:cNvCxnSpPr>
            <a:endCxn id="10" idx="1"/>
          </p:cNvCxnSpPr>
          <p:nvPr/>
        </p:nvCxnSpPr>
        <p:spPr>
          <a:xfrm>
            <a:off x="8034112" y="3127880"/>
            <a:ext cx="1789980" cy="2213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612766" y="4431611"/>
            <a:ext cx="2799955" cy="2819233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Update SG nested stack with new security rule.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Upload the new template to S3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Update Root Stack with existing template.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12766" y="4023360"/>
            <a:ext cx="3152017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Nested Stack Updates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95438" y="1411031"/>
            <a:ext cx="2657522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VPC Nested Stack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26701" y="1341671"/>
            <a:ext cx="3901709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Security Group Nested Stack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569304" y="4244959"/>
            <a:ext cx="2079728" cy="253521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832741" y="6916203"/>
            <a:ext cx="1728935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Update Stack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1574" y="2967638"/>
            <a:ext cx="5404514" cy="1465016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Highly Recommended Approach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Always perform updates from Root Stack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Never update nested stacks directly.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8863" y="1366000"/>
            <a:ext cx="115474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Step#7: 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8450456-40C0-5845-AC06-2842EE4A0680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952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4" grpId="0"/>
      <p:bldP spid="17" grpId="0"/>
      <p:bldP spid="19" grpId="0"/>
      <p:bldP spid="15" grpId="0" animBg="1"/>
      <p:bldP spid="16" grpId="0"/>
      <p:bldP spid="20" grpId="0"/>
      <p:bldP spid="2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4657"/>
            <a:ext cx="12618720" cy="1188851"/>
          </a:xfrm>
        </p:spPr>
        <p:txBody>
          <a:bodyPr/>
          <a:lstStyle/>
          <a:p>
            <a:r>
              <a:rPr lang="en-US" dirty="0"/>
              <a:t>Nested Stacks – Practice – Delete Stack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7206091" y="1276992"/>
            <a:ext cx="146813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Root Stack</a:t>
            </a:r>
          </a:p>
        </p:txBody>
      </p:sp>
      <p:pic>
        <p:nvPicPr>
          <p:cNvPr id="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2312" y="1587599"/>
            <a:ext cx="1655688" cy="16556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3940400" y="6094675"/>
            <a:ext cx="165568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VPC Nested Stack </a:t>
            </a:r>
          </a:p>
        </p:txBody>
      </p:sp>
      <p:pic>
        <p:nvPicPr>
          <p:cNvPr id="13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0400" y="4431611"/>
            <a:ext cx="1655688" cy="1655688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endCxn id="13" idx="3"/>
          </p:cNvCxnSpPr>
          <p:nvPr/>
        </p:nvCxnSpPr>
        <p:spPr>
          <a:xfrm flipH="1">
            <a:off x="5596089" y="3127880"/>
            <a:ext cx="2438023" cy="21315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4092" y="4513645"/>
            <a:ext cx="1655688" cy="1655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070A4C-BF33-FD4B-89B6-050AC0A52016}"/>
              </a:ext>
            </a:extLst>
          </p:cNvPr>
          <p:cNvSpPr txBox="1"/>
          <p:nvPr/>
        </p:nvSpPr>
        <p:spPr>
          <a:xfrm>
            <a:off x="9804363" y="6152306"/>
            <a:ext cx="168551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Security Group Nested Stack </a:t>
            </a:r>
          </a:p>
        </p:txBody>
      </p:sp>
      <p:cxnSp>
        <p:nvCxnSpPr>
          <p:cNvPr id="6" name="Straight Arrow Connector 5"/>
          <p:cNvCxnSpPr>
            <a:endCxn id="10" idx="1"/>
          </p:cNvCxnSpPr>
          <p:nvPr/>
        </p:nvCxnSpPr>
        <p:spPr>
          <a:xfrm>
            <a:off x="8034112" y="3127880"/>
            <a:ext cx="1789980" cy="2213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97605" y="2218199"/>
            <a:ext cx="5404514" cy="2142125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Recommendations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Always delete root stack.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Never delete nested stacks directly.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en-US" dirty="0"/>
              <a:t>Whenever we delete the root stack associated nested stacks will get deleted automatically.</a:t>
            </a:r>
          </a:p>
        </p:txBody>
      </p:sp>
      <p:sp>
        <p:nvSpPr>
          <p:cNvPr id="18" name="Right Arrow 17"/>
          <p:cNvSpPr/>
          <p:nvPr/>
        </p:nvSpPr>
        <p:spPr>
          <a:xfrm rot="10800000">
            <a:off x="9080937" y="1900403"/>
            <a:ext cx="1790963" cy="5104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23250" y="1934004"/>
            <a:ext cx="3183436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Always Delete Root Stack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0579" y="1366000"/>
            <a:ext cx="115474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Step#8: 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6DCF90F-A11F-3F45-8069-F7AA8146178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0086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18" grpId="0" animBg="1"/>
      <p:bldP spid="20" grpId="0"/>
      <p:bldP spid="1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nested stack is a stack that you create within another stack by using the AWS::CloudFormation::Stack (p. 954) resource. With nested stacks, you deploy and manage all resources from a single stack. </a:t>
            </a:r>
          </a:p>
          <a:p>
            <a:r>
              <a:rPr lang="en-US" dirty="0"/>
              <a:t>You can use outputs from one stack in the nested stack group as inputs to another stack in the group. This differs from exporting values.</a:t>
            </a:r>
          </a:p>
          <a:p>
            <a:r>
              <a:rPr lang="en-US" dirty="0"/>
              <a:t>If you want to isolate information sharing to within a nested stack group, we suggest that you use nested stacks. To share information with other stacks (not just within the group of nested stacks), export values.</a:t>
            </a:r>
          </a:p>
          <a:p>
            <a:r>
              <a:rPr lang="en-US" dirty="0"/>
              <a:t>For example, you can create a single stack with a subnet and then export its ID. Other stacks can use that subnet by importing its ID; each stack doesn't need to create its own subnet. Note that as long as stacks are importing the subnet ID, you can't change or delete it.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Stacks vs Outputs - </a:t>
            </a:r>
            <a:r>
              <a:rPr lang="en-US" dirty="0">
                <a:solidFill>
                  <a:srgbClr val="FF0000"/>
                </a:solidFill>
              </a:rPr>
              <a:t>Pending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6A0E174-C74C-5C45-BF5B-5882809ACDAC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553711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004" y="2626922"/>
            <a:ext cx="7519595" cy="31983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800" b="1" dirty="0">
                <a:solidFill>
                  <a:schemeClr val="accent6">
                    <a:lumMod val="75000"/>
                  </a:schemeClr>
                </a:solidFill>
              </a:rPr>
              <a:t>Continuous Integration </a:t>
            </a:r>
          </a:p>
          <a:p>
            <a:pPr marL="0" indent="0" algn="ctr">
              <a:buNone/>
            </a:pPr>
            <a:r>
              <a:rPr lang="en-US" sz="5800" b="1" dirty="0">
                <a:solidFill>
                  <a:schemeClr val="accent6">
                    <a:lumMod val="75000"/>
                  </a:schemeClr>
                </a:solidFill>
              </a:rPr>
              <a:t>&amp; </a:t>
            </a:r>
          </a:p>
          <a:p>
            <a:pPr marL="0" indent="0" algn="ctr">
              <a:buNone/>
            </a:pPr>
            <a:r>
              <a:rPr lang="en-US" sz="5800" b="1" dirty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8522" y="2102002"/>
            <a:ext cx="4172584" cy="41725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051566" y="115770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CodeBuild</a:t>
            </a:r>
          </a:p>
        </p:txBody>
      </p:sp>
      <p:pic>
        <p:nvPicPr>
          <p:cNvPr id="12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6918" y="400943"/>
            <a:ext cx="711200" cy="71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129895" y="115770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CodeCommit</a:t>
            </a:r>
          </a:p>
        </p:txBody>
      </p:sp>
      <p:pic>
        <p:nvPicPr>
          <p:cNvPr id="14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5247" y="400943"/>
            <a:ext cx="711200" cy="711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3879676" y="115770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CodeDeploy</a:t>
            </a:r>
          </a:p>
        </p:txBody>
      </p:sp>
      <p:pic>
        <p:nvPicPr>
          <p:cNvPr id="16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75028" y="400943"/>
            <a:ext cx="711200" cy="711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091067" y="115094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CodePipeline</a:t>
            </a:r>
          </a:p>
        </p:txBody>
      </p:sp>
      <p:pic>
        <p:nvPicPr>
          <p:cNvPr id="1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25459" y="400943"/>
            <a:ext cx="711200" cy="711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8374769" y="117272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CloudWatch</a:t>
            </a:r>
          </a:p>
        </p:txBody>
      </p:sp>
      <p:pic>
        <p:nvPicPr>
          <p:cNvPr id="20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39641" y="431423"/>
            <a:ext cx="711200" cy="7112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10521766" y="1187351"/>
            <a:ext cx="2217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 Service</a:t>
            </a:r>
          </a:p>
        </p:txBody>
      </p:sp>
      <p:pic>
        <p:nvPicPr>
          <p:cNvPr id="22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1293" y="492382"/>
            <a:ext cx="711200" cy="711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56BB3C-8013-824D-8B2A-F604C7B4DC6C}"/>
              </a:ext>
            </a:extLst>
          </p:cNvPr>
          <p:cNvSpPr txBox="1"/>
          <p:nvPr/>
        </p:nvSpPr>
        <p:spPr>
          <a:xfrm>
            <a:off x="12976773" y="1197501"/>
            <a:ext cx="151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EC2</a:t>
            </a:r>
          </a:p>
        </p:txBody>
      </p:sp>
      <p:pic>
        <p:nvPicPr>
          <p:cNvPr id="24" name="Graphic 6">
            <a:extLst>
              <a:ext uri="{FF2B5EF4-FFF2-40B4-BE49-F238E27FC236}">
                <a16:creationId xmlns:a16="http://schemas.microsoft.com/office/drawing/2014/main" id="{D8AF6CFD-7182-AE41-BE56-CA8D81C116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389084" y="492382"/>
            <a:ext cx="711200" cy="711200"/>
          </a:xfrm>
          <a:prstGeom prst="rect">
            <a:avLst/>
          </a:prstGeom>
        </p:spPr>
      </p:pic>
      <p:sp>
        <p:nvSpPr>
          <p:cNvPr id="25" name="Subtitle 2">
            <a:extLst>
              <a:ext uri="{FF2B5EF4-FFF2-40B4-BE49-F238E27FC236}">
                <a16:creationId xmlns:a16="http://schemas.microsoft.com/office/drawing/2014/main" id="{0A518B94-1AC2-AD4E-9AE7-F2BC142EBF5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10943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9"/>
          <p:cNvSpPr/>
          <p:nvPr/>
        </p:nvSpPr>
        <p:spPr>
          <a:xfrm>
            <a:off x="10450830" y="18371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 txBox="1"/>
          <p:nvPr/>
        </p:nvSpPr>
        <p:spPr>
          <a:xfrm>
            <a:off x="10600435" y="37665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r>
              <a:rPr sz="2400" spc="-2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Monitor </a:t>
            </a:r>
            <a:r>
              <a:rPr sz="2400" spc="-130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2400" spc="-3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Arial"/>
                <a:cs typeface="Arial"/>
              </a:rPr>
              <a:t>in 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production </a:t>
            </a:r>
            <a:r>
              <a:rPr sz="2400" spc="2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2400" spc="-80" dirty="0">
                <a:solidFill>
                  <a:srgbClr val="FFFFFF"/>
                </a:solidFill>
                <a:latin typeface="Arial"/>
                <a:cs typeface="Arial"/>
              </a:rPr>
              <a:t>quickly </a:t>
            </a:r>
            <a:r>
              <a:rPr sz="2400" spc="-55" dirty="0">
                <a:solidFill>
                  <a:srgbClr val="FFFFFF"/>
                </a:solidFill>
                <a:latin typeface="Arial"/>
                <a:cs typeface="Arial"/>
              </a:rPr>
              <a:t>detect  </a:t>
            </a:r>
            <a:r>
              <a:rPr sz="2400" spc="-75" dirty="0">
                <a:solidFill>
                  <a:srgbClr val="FFFFFF"/>
                </a:solidFill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4" name="object 12"/>
          <p:cNvSpPr/>
          <p:nvPr/>
        </p:nvSpPr>
        <p:spPr>
          <a:xfrm>
            <a:off x="476501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756342" y="22240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17" name="object 15"/>
          <p:cNvSpPr txBox="1"/>
          <p:nvPr/>
        </p:nvSpPr>
        <p:spPr>
          <a:xfrm>
            <a:off x="586841" y="3771391"/>
            <a:ext cx="2519045" cy="1502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40" dirty="0">
                <a:latin typeface="Arial"/>
                <a:cs typeface="Arial"/>
              </a:rPr>
              <a:t>Check-in </a:t>
            </a:r>
            <a:r>
              <a:rPr sz="2400" spc="-125" dirty="0">
                <a:latin typeface="Arial"/>
                <a:cs typeface="Arial"/>
              </a:rPr>
              <a:t>source </a:t>
            </a:r>
            <a:r>
              <a:rPr lang="en-US" sz="3600" spc="-187" baseline="1157" dirty="0">
                <a:latin typeface="Arial"/>
                <a:cs typeface="Arial"/>
              </a:rPr>
              <a:t> code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sz="2400" spc="-165" dirty="0">
                <a:latin typeface="Arial"/>
                <a:cs typeface="Arial"/>
              </a:rPr>
              <a:t>Peer </a:t>
            </a:r>
            <a:r>
              <a:rPr sz="2400" spc="-70" dirty="0">
                <a:latin typeface="Arial"/>
                <a:cs typeface="Arial"/>
              </a:rPr>
              <a:t>review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85" dirty="0">
                <a:latin typeface="Arial"/>
                <a:cs typeface="Arial"/>
              </a:rPr>
              <a:t>new  </a:t>
            </a:r>
            <a:r>
              <a:rPr sz="2400" spc="-130" dirty="0">
                <a:latin typeface="Arial"/>
                <a:cs typeface="Arial"/>
              </a:rPr>
              <a:t>code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8" name="object 16"/>
          <p:cNvSpPr/>
          <p:nvPr/>
        </p:nvSpPr>
        <p:spPr>
          <a:xfrm>
            <a:off x="3815585" y="17914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/>
          <p:cNvSpPr txBox="1"/>
          <p:nvPr/>
        </p:nvSpPr>
        <p:spPr>
          <a:xfrm>
            <a:off x="5277608" y="22092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20"/>
          <p:cNvSpPr/>
          <p:nvPr/>
        </p:nvSpPr>
        <p:spPr>
          <a:xfrm>
            <a:off x="7144001" y="18067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/>
          <p:cNvSpPr txBox="1"/>
          <p:nvPr/>
        </p:nvSpPr>
        <p:spPr>
          <a:xfrm>
            <a:off x="11430697" y="22594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4" name="object 18"/>
          <p:cNvSpPr txBox="1"/>
          <p:nvPr/>
        </p:nvSpPr>
        <p:spPr>
          <a:xfrm>
            <a:off x="8587294" y="22240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5" name="object 11"/>
          <p:cNvSpPr txBox="1"/>
          <p:nvPr/>
        </p:nvSpPr>
        <p:spPr>
          <a:xfrm>
            <a:off x="10752835" y="3918965"/>
            <a:ext cx="229489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9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85" dirty="0">
                <a:latin typeface="Arial"/>
                <a:cs typeface="Arial"/>
              </a:rPr>
              <a:t>Deployment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55" dirty="0">
                <a:latin typeface="Arial"/>
                <a:cs typeface="Arial"/>
              </a:rPr>
              <a:t>production  </a:t>
            </a:r>
            <a:r>
              <a:rPr sz="2400" spc="-80" dirty="0">
                <a:latin typeface="Arial"/>
                <a:cs typeface="Arial"/>
              </a:rPr>
              <a:t>environments</a:t>
            </a:r>
            <a:endParaRPr sz="2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Arial"/>
                <a:cs typeface="Arial"/>
              </a:rPr>
              <a:t>Monitor </a:t>
            </a:r>
            <a:r>
              <a:rPr sz="2400" spc="-130" dirty="0">
                <a:latin typeface="Arial"/>
                <a:cs typeface="Arial"/>
              </a:rPr>
              <a:t>code</a:t>
            </a:r>
            <a:r>
              <a:rPr sz="2400" spc="-30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 </a:t>
            </a:r>
            <a:r>
              <a:rPr sz="2400" spc="-55" dirty="0">
                <a:latin typeface="Arial"/>
                <a:cs typeface="Arial"/>
              </a:rPr>
              <a:t>production </a:t>
            </a:r>
            <a:r>
              <a:rPr sz="2400" spc="20" dirty="0">
                <a:latin typeface="Arial"/>
                <a:cs typeface="Arial"/>
              </a:rPr>
              <a:t>to  </a:t>
            </a:r>
            <a:r>
              <a:rPr sz="2400" spc="-80" dirty="0">
                <a:latin typeface="Arial"/>
                <a:cs typeface="Arial"/>
              </a:rPr>
              <a:t>quickly </a:t>
            </a:r>
            <a:r>
              <a:rPr sz="2400" spc="-55" dirty="0">
                <a:latin typeface="Arial"/>
                <a:cs typeface="Arial"/>
              </a:rPr>
              <a:t>detect  </a:t>
            </a:r>
            <a:r>
              <a:rPr sz="2400" spc="-75" dirty="0">
                <a:latin typeface="Arial"/>
                <a:cs typeface="Arial"/>
              </a:rPr>
              <a:t>errors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6" name="object 15"/>
          <p:cNvSpPr txBox="1"/>
          <p:nvPr/>
        </p:nvSpPr>
        <p:spPr>
          <a:xfrm>
            <a:off x="4107281" y="3771391"/>
            <a:ext cx="2519045" cy="15029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Compile Code &amp; build artifacts (war files)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30" dirty="0">
                <a:latin typeface="Arial"/>
                <a:cs typeface="Arial"/>
              </a:rPr>
              <a:t>Unit Tests</a:t>
            </a:r>
          </a:p>
        </p:txBody>
      </p:sp>
      <p:sp>
        <p:nvSpPr>
          <p:cNvPr id="57" name="object 15"/>
          <p:cNvSpPr txBox="1"/>
          <p:nvPr/>
        </p:nvSpPr>
        <p:spPr>
          <a:xfrm>
            <a:off x="7475091" y="3842765"/>
            <a:ext cx="2519045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Integration tests with other systems.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Load Testing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UI Tests</a:t>
            </a: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299085" algn="l"/>
                <a:tab pos="299720" algn="l"/>
              </a:tabLst>
            </a:pPr>
            <a:r>
              <a:rPr lang="en-US" sz="2400" spc="-140" dirty="0">
                <a:latin typeface="Arial"/>
                <a:cs typeface="Arial"/>
              </a:rPr>
              <a:t>Security Tests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9D805AB-E21E-914F-8046-EE89444271E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935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/>
      <p:bldP spid="18" grpId="0" animBg="1"/>
      <p:bldP spid="20" grpId="0"/>
      <p:bldP spid="22" grpId="0" animBg="1"/>
      <p:bldP spid="28" grpId="0"/>
      <p:bldP spid="5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BB7B9FF6-779E-CC46-872F-F638E3300DA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5014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Stages in Release Process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18"/>
          <p:cNvSpPr/>
          <p:nvPr/>
        </p:nvSpPr>
        <p:spPr>
          <a:xfrm>
            <a:off x="507491" y="546506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/>
          <p:cNvSpPr/>
          <p:nvPr/>
        </p:nvSpPr>
        <p:spPr>
          <a:xfrm>
            <a:off x="507491" y="4337304"/>
            <a:ext cx="8766175" cy="1092835"/>
          </a:xfrm>
          <a:custGeom>
            <a:avLst/>
            <a:gdLst/>
            <a:ahLst/>
            <a:cxnLst/>
            <a:rect l="l" t="t" r="r" b="b"/>
            <a:pathLst>
              <a:path w="8766175" h="1092835">
                <a:moveTo>
                  <a:pt x="8219693" y="0"/>
                </a:moveTo>
                <a:lnTo>
                  <a:pt x="8219693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8219693" y="819530"/>
                </a:lnTo>
                <a:lnTo>
                  <a:pt x="8219693" y="1092707"/>
                </a:lnTo>
                <a:lnTo>
                  <a:pt x="8766048" y="546353"/>
                </a:lnTo>
                <a:lnTo>
                  <a:pt x="8219693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4"/>
          <p:cNvSpPr/>
          <p:nvPr/>
        </p:nvSpPr>
        <p:spPr>
          <a:xfrm>
            <a:off x="10931652" y="4337304"/>
            <a:ext cx="3267710" cy="1092835"/>
          </a:xfrm>
          <a:custGeom>
            <a:avLst/>
            <a:gdLst/>
            <a:ahLst/>
            <a:cxnLst/>
            <a:rect l="l" t="t" r="r" b="b"/>
            <a:pathLst>
              <a:path w="3267709" h="1092835">
                <a:moveTo>
                  <a:pt x="2721102" y="0"/>
                </a:moveTo>
                <a:lnTo>
                  <a:pt x="2721102" y="273176"/>
                </a:lnTo>
                <a:lnTo>
                  <a:pt x="0" y="273176"/>
                </a:lnTo>
                <a:lnTo>
                  <a:pt x="0" y="819530"/>
                </a:lnTo>
                <a:lnTo>
                  <a:pt x="2721102" y="819530"/>
                </a:lnTo>
                <a:lnTo>
                  <a:pt x="2721102" y="1092707"/>
                </a:lnTo>
                <a:lnTo>
                  <a:pt x="3267455" y="546353"/>
                </a:lnTo>
                <a:lnTo>
                  <a:pt x="272110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6820" y="4337304"/>
            <a:ext cx="983615" cy="983615"/>
          </a:xfrm>
          <a:prstGeom prst="rect">
            <a:avLst/>
          </a:prstGeom>
        </p:spPr>
      </p:pic>
      <p:sp>
        <p:nvSpPr>
          <p:cNvPr id="33" name="object 23"/>
          <p:cNvSpPr/>
          <p:nvPr/>
        </p:nvSpPr>
        <p:spPr>
          <a:xfrm>
            <a:off x="705319" y="4797551"/>
            <a:ext cx="2445423" cy="2614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0"/>
          <p:cNvSpPr/>
          <p:nvPr/>
        </p:nvSpPr>
        <p:spPr>
          <a:xfrm>
            <a:off x="705319" y="5925693"/>
            <a:ext cx="2950756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8"/>
          <p:cNvSpPr/>
          <p:nvPr/>
        </p:nvSpPr>
        <p:spPr>
          <a:xfrm>
            <a:off x="522731" y="6592824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17"/>
          <p:cNvSpPr/>
          <p:nvPr/>
        </p:nvSpPr>
        <p:spPr>
          <a:xfrm>
            <a:off x="705319" y="7016241"/>
            <a:ext cx="3109341" cy="245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10930E50-E9BD-F044-BD18-7DD928805E54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1601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9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Integration</a:t>
            </a:r>
          </a:p>
        </p:txBody>
      </p:sp>
      <p:sp>
        <p:nvSpPr>
          <p:cNvPr id="24" name="object 15"/>
          <p:cNvSpPr/>
          <p:nvPr/>
        </p:nvSpPr>
        <p:spPr>
          <a:xfrm>
            <a:off x="507491" y="3243071"/>
            <a:ext cx="5876925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6"/>
          <p:cNvSpPr txBox="1"/>
          <p:nvPr/>
        </p:nvSpPr>
        <p:spPr>
          <a:xfrm>
            <a:off x="476501" y="4458690"/>
            <a:ext cx="12462259" cy="2223686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90" dirty="0">
                <a:latin typeface="Arial"/>
                <a:cs typeface="Arial"/>
              </a:rPr>
              <a:t>Automatically </a:t>
            </a:r>
            <a:r>
              <a:rPr sz="3200" spc="-130" dirty="0">
                <a:latin typeface="Arial"/>
                <a:cs typeface="Arial"/>
              </a:rPr>
              <a:t>kick </a:t>
            </a:r>
            <a:r>
              <a:rPr sz="3200" spc="10" dirty="0">
                <a:latin typeface="Arial"/>
                <a:cs typeface="Arial"/>
              </a:rPr>
              <a:t>off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0" dirty="0">
                <a:latin typeface="Arial"/>
                <a:cs typeface="Arial"/>
              </a:rPr>
              <a:t>new </a:t>
            </a:r>
            <a:r>
              <a:rPr sz="3200" spc="-160" dirty="0">
                <a:latin typeface="Arial"/>
                <a:cs typeface="Arial"/>
              </a:rPr>
              <a:t>release </a:t>
            </a:r>
            <a:r>
              <a:rPr sz="3200" spc="-100" dirty="0">
                <a:latin typeface="Arial"/>
                <a:cs typeface="Arial"/>
              </a:rPr>
              <a:t>when </a:t>
            </a:r>
            <a:r>
              <a:rPr sz="3200" spc="-114" dirty="0">
                <a:latin typeface="Arial"/>
                <a:cs typeface="Arial"/>
              </a:rPr>
              <a:t>new </a:t>
            </a:r>
            <a:r>
              <a:rPr sz="3200" spc="-165" dirty="0">
                <a:latin typeface="Arial"/>
                <a:cs typeface="Arial"/>
              </a:rPr>
              <a:t>code is </a:t>
            </a:r>
            <a:r>
              <a:rPr sz="3200" spc="-190" dirty="0">
                <a:latin typeface="Arial"/>
                <a:cs typeface="Arial"/>
              </a:rPr>
              <a:t>checked</a:t>
            </a:r>
            <a:r>
              <a:rPr lang="en-US" sz="3200" spc="-190" dirty="0">
                <a:latin typeface="Arial"/>
                <a:cs typeface="Arial"/>
              </a:rPr>
              <a:t>-</a:t>
            </a:r>
            <a:r>
              <a:rPr sz="3200" spc="-585" dirty="0">
                <a:latin typeface="Arial"/>
                <a:cs typeface="Arial"/>
              </a:rPr>
              <a:t> </a:t>
            </a:r>
            <a:r>
              <a:rPr sz="3200" spc="-45" dirty="0">
                <a:latin typeface="Arial"/>
                <a:cs typeface="Arial"/>
              </a:rPr>
              <a:t>in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Build </a:t>
            </a:r>
            <a:r>
              <a:rPr sz="3200" spc="-150" dirty="0">
                <a:latin typeface="Arial"/>
                <a:cs typeface="Arial"/>
              </a:rPr>
              <a:t>and </a:t>
            </a:r>
            <a:r>
              <a:rPr sz="3200" spc="-65" dirty="0">
                <a:latin typeface="Arial"/>
                <a:cs typeface="Arial"/>
              </a:rPr>
              <a:t>test </a:t>
            </a:r>
            <a:r>
              <a:rPr sz="3200" spc="-165" dirty="0">
                <a:latin typeface="Arial"/>
                <a:cs typeface="Arial"/>
              </a:rPr>
              <a:t>code </a:t>
            </a:r>
            <a:r>
              <a:rPr sz="3200" spc="-40" dirty="0">
                <a:latin typeface="Arial"/>
                <a:cs typeface="Arial"/>
              </a:rPr>
              <a:t>in </a:t>
            </a:r>
            <a:r>
              <a:rPr sz="3200" spc="-245" dirty="0">
                <a:latin typeface="Arial"/>
                <a:cs typeface="Arial"/>
              </a:rPr>
              <a:t>a </a:t>
            </a:r>
            <a:r>
              <a:rPr sz="3200" spc="-114" dirty="0">
                <a:latin typeface="Arial"/>
                <a:cs typeface="Arial"/>
              </a:rPr>
              <a:t>consistent, </a:t>
            </a:r>
            <a:r>
              <a:rPr sz="3200" spc="-110" dirty="0">
                <a:latin typeface="Arial"/>
                <a:cs typeface="Arial"/>
              </a:rPr>
              <a:t>repeatable</a:t>
            </a:r>
            <a:r>
              <a:rPr sz="3200" spc="-445" dirty="0">
                <a:latin typeface="Arial"/>
                <a:cs typeface="Arial"/>
              </a:rPr>
              <a:t> </a:t>
            </a:r>
            <a:r>
              <a:rPr sz="3200" spc="-85" dirty="0">
                <a:latin typeface="Arial"/>
                <a:cs typeface="Arial"/>
              </a:rPr>
              <a:t>environment</a:t>
            </a:r>
            <a:endParaRPr sz="3200" dirty="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469900" algn="l"/>
              </a:tabLst>
            </a:pPr>
            <a:r>
              <a:rPr sz="3200" spc="-110" dirty="0">
                <a:latin typeface="Arial"/>
                <a:cs typeface="Arial"/>
              </a:rPr>
              <a:t>Continually </a:t>
            </a:r>
            <a:r>
              <a:rPr sz="3200" spc="-195" dirty="0">
                <a:latin typeface="Arial"/>
                <a:cs typeface="Arial"/>
              </a:rPr>
              <a:t>have </a:t>
            </a:r>
            <a:r>
              <a:rPr sz="3200" spc="-175" dirty="0">
                <a:latin typeface="Arial"/>
                <a:cs typeface="Arial"/>
              </a:rPr>
              <a:t>an </a:t>
            </a:r>
            <a:r>
              <a:rPr sz="3200" spc="-35" dirty="0">
                <a:latin typeface="Arial"/>
                <a:cs typeface="Arial"/>
              </a:rPr>
              <a:t>artifact </a:t>
            </a:r>
            <a:r>
              <a:rPr sz="3200" spc="-135" dirty="0">
                <a:latin typeface="Arial"/>
                <a:cs typeface="Arial"/>
              </a:rPr>
              <a:t>ready </a:t>
            </a:r>
            <a:r>
              <a:rPr sz="3200" spc="-15" dirty="0">
                <a:latin typeface="Arial"/>
                <a:cs typeface="Arial"/>
              </a:rPr>
              <a:t>for</a:t>
            </a:r>
            <a:r>
              <a:rPr sz="3200" spc="-305" dirty="0">
                <a:latin typeface="Arial"/>
                <a:cs typeface="Arial"/>
              </a:rPr>
              <a:t> </a:t>
            </a:r>
            <a:r>
              <a:rPr sz="3200" spc="-90" dirty="0">
                <a:latin typeface="Arial"/>
                <a:cs typeface="Arial"/>
              </a:rPr>
              <a:t>deployment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77D43A-45D1-A448-98B8-074C3AA860B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4059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 animBg="1"/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3"/>
          <p:cNvSpPr txBox="1">
            <a:spLocks/>
          </p:cNvSpPr>
          <p:nvPr/>
        </p:nvSpPr>
        <p:spPr>
          <a:xfrm>
            <a:off x="1005840" y="181367"/>
            <a:ext cx="12618720" cy="88543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Continuous Delivery</a:t>
            </a:r>
          </a:p>
        </p:txBody>
      </p:sp>
      <p:sp>
        <p:nvSpPr>
          <p:cNvPr id="48" name="object 9"/>
          <p:cNvSpPr/>
          <p:nvPr/>
        </p:nvSpPr>
        <p:spPr>
          <a:xfrm>
            <a:off x="10450830" y="13037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6906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2580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6758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2733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17260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6906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9" name="object 6"/>
          <p:cNvSpPr txBox="1"/>
          <p:nvPr/>
        </p:nvSpPr>
        <p:spPr>
          <a:xfrm>
            <a:off x="476501" y="4326229"/>
            <a:ext cx="12424410" cy="3223639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90" dirty="0">
                <a:latin typeface="Arial"/>
                <a:cs typeface="Arial"/>
              </a:rPr>
              <a:t>Automatically </a:t>
            </a:r>
            <a:r>
              <a:rPr sz="2800" spc="-110" dirty="0">
                <a:latin typeface="Arial"/>
                <a:cs typeface="Arial"/>
              </a:rPr>
              <a:t>deploy </a:t>
            </a:r>
            <a:r>
              <a:rPr sz="2800" spc="-105" dirty="0">
                <a:latin typeface="Arial"/>
                <a:cs typeface="Arial"/>
              </a:rPr>
              <a:t>new </a:t>
            </a:r>
            <a:r>
              <a:rPr sz="2800" spc="-220" dirty="0">
                <a:latin typeface="Arial"/>
                <a:cs typeface="Arial"/>
              </a:rPr>
              <a:t>changes </a:t>
            </a:r>
            <a:r>
              <a:rPr sz="2800" spc="25" dirty="0">
                <a:latin typeface="Arial"/>
                <a:cs typeface="Arial"/>
              </a:rPr>
              <a:t>to </a:t>
            </a:r>
            <a:r>
              <a:rPr sz="2800" spc="-160" dirty="0">
                <a:latin typeface="Arial"/>
                <a:cs typeface="Arial"/>
              </a:rPr>
              <a:t>staging </a:t>
            </a:r>
            <a:r>
              <a:rPr sz="2800" spc="-105" dirty="0">
                <a:latin typeface="Arial"/>
                <a:cs typeface="Arial"/>
              </a:rPr>
              <a:t>environments </a:t>
            </a:r>
            <a:r>
              <a:rPr sz="2800" spc="-10" dirty="0">
                <a:latin typeface="Arial"/>
                <a:cs typeface="Arial"/>
              </a:rPr>
              <a:t>for</a:t>
            </a:r>
            <a:r>
              <a:rPr sz="2800" spc="-545" dirty="0">
                <a:latin typeface="Arial"/>
                <a:cs typeface="Arial"/>
              </a:rPr>
              <a:t> </a:t>
            </a:r>
            <a:r>
              <a:rPr sz="2800" spc="-90" dirty="0">
                <a:latin typeface="Arial"/>
                <a:cs typeface="Arial"/>
              </a:rPr>
              <a:t>testing</a:t>
            </a:r>
            <a:endParaRPr sz="2800" dirty="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19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50" dirty="0">
                <a:latin typeface="Arial"/>
                <a:cs typeface="Arial"/>
              </a:rPr>
              <a:t>Deploy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70" dirty="0">
                <a:latin typeface="Arial"/>
                <a:cs typeface="Arial"/>
              </a:rPr>
              <a:t>production </a:t>
            </a:r>
            <a:r>
              <a:rPr sz="2800" spc="-160" dirty="0">
                <a:latin typeface="Arial"/>
                <a:cs typeface="Arial"/>
              </a:rPr>
              <a:t>safely </a:t>
            </a:r>
            <a:r>
              <a:rPr sz="2800" spc="10" dirty="0">
                <a:latin typeface="Arial"/>
                <a:cs typeface="Arial"/>
              </a:rPr>
              <a:t>without </a:t>
            </a:r>
            <a:r>
              <a:rPr sz="2800" spc="-95" dirty="0">
                <a:latin typeface="Arial"/>
                <a:cs typeface="Arial"/>
              </a:rPr>
              <a:t>affecting</a:t>
            </a:r>
            <a:r>
              <a:rPr sz="2800" spc="-565" dirty="0">
                <a:latin typeface="Arial"/>
                <a:cs typeface="Arial"/>
              </a:rPr>
              <a:t> </a:t>
            </a:r>
            <a:r>
              <a:rPr sz="2800" spc="-155" dirty="0">
                <a:latin typeface="Arial"/>
                <a:cs typeface="Arial"/>
              </a:rPr>
              <a:t>customers</a:t>
            </a:r>
            <a:endParaRPr sz="2800" dirty="0">
              <a:latin typeface="Arial"/>
              <a:cs typeface="Arial"/>
            </a:endParaRP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800" spc="-120" dirty="0">
                <a:latin typeface="Arial"/>
                <a:cs typeface="Arial"/>
              </a:rPr>
              <a:t>Deliver </a:t>
            </a:r>
            <a:r>
              <a:rPr sz="2800" spc="20" dirty="0">
                <a:latin typeface="Arial"/>
                <a:cs typeface="Arial"/>
              </a:rPr>
              <a:t>to </a:t>
            </a:r>
            <a:r>
              <a:rPr sz="2800" spc="-155" dirty="0">
                <a:latin typeface="Arial"/>
                <a:cs typeface="Arial"/>
              </a:rPr>
              <a:t>customers </a:t>
            </a:r>
            <a:r>
              <a:rPr sz="2800" spc="-95" dirty="0">
                <a:latin typeface="Arial"/>
                <a:cs typeface="Arial"/>
              </a:rPr>
              <a:t>faster</a:t>
            </a:r>
            <a:r>
              <a:rPr lang="en-US" sz="2800" spc="-95" dirty="0">
                <a:latin typeface="Arial"/>
                <a:cs typeface="Arial"/>
              </a:rPr>
              <a:t> </a:t>
            </a:r>
          </a:p>
          <a:p>
            <a:pPr marL="527685" marR="5080" indent="-514984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800" spc="-95" dirty="0">
                <a:latin typeface="Arial"/>
                <a:cs typeface="Arial"/>
              </a:rPr>
              <a:t>I</a:t>
            </a:r>
            <a:r>
              <a:rPr sz="2800" spc="-175" dirty="0">
                <a:latin typeface="Arial"/>
                <a:cs typeface="Arial"/>
              </a:rPr>
              <a:t>ncrease </a:t>
            </a:r>
            <a:r>
              <a:rPr sz="2800" spc="-90" dirty="0">
                <a:latin typeface="Arial"/>
                <a:cs typeface="Arial"/>
              </a:rPr>
              <a:t>deployment </a:t>
            </a:r>
            <a:r>
              <a:rPr sz="2800" spc="-130" dirty="0">
                <a:latin typeface="Arial"/>
                <a:cs typeface="Arial"/>
              </a:rPr>
              <a:t>frequency, </a:t>
            </a:r>
            <a:r>
              <a:rPr sz="2800" spc="-150" dirty="0">
                <a:latin typeface="Arial"/>
                <a:cs typeface="Arial"/>
              </a:rPr>
              <a:t>and</a:t>
            </a:r>
            <a:r>
              <a:rPr sz="2800" spc="-480" dirty="0">
                <a:latin typeface="Arial"/>
                <a:cs typeface="Arial"/>
              </a:rPr>
              <a:t> </a:t>
            </a:r>
            <a:r>
              <a:rPr lang="en-US" sz="2800" spc="-48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reduce 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130" dirty="0">
                <a:latin typeface="Arial"/>
                <a:cs typeface="Arial"/>
              </a:rPr>
              <a:t>lead </a:t>
            </a:r>
            <a:r>
              <a:rPr sz="2800" spc="-25" dirty="0">
                <a:latin typeface="Arial"/>
                <a:cs typeface="Arial"/>
              </a:rPr>
              <a:t>time </a:t>
            </a:r>
            <a:r>
              <a:rPr sz="2800" spc="-150" dirty="0">
                <a:latin typeface="Arial"/>
                <a:cs typeface="Arial"/>
              </a:rPr>
              <a:t>and </a:t>
            </a:r>
            <a:r>
              <a:rPr sz="2800" spc="-195" dirty="0">
                <a:latin typeface="Arial"/>
                <a:cs typeface="Arial"/>
              </a:rPr>
              <a:t>change </a:t>
            </a:r>
            <a:r>
              <a:rPr sz="2800" spc="-65" dirty="0">
                <a:latin typeface="Arial"/>
                <a:cs typeface="Arial"/>
              </a:rPr>
              <a:t>failure</a:t>
            </a:r>
            <a:r>
              <a:rPr sz="2800" spc="-290" dirty="0">
                <a:latin typeface="Arial"/>
                <a:cs typeface="Arial"/>
              </a:rPr>
              <a:t> </a:t>
            </a:r>
            <a:r>
              <a:rPr sz="2800" spc="-85" dirty="0">
                <a:latin typeface="Arial"/>
                <a:cs typeface="Arial"/>
              </a:rPr>
              <a:t>rate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1" name="object 18"/>
          <p:cNvSpPr/>
          <p:nvPr/>
        </p:nvSpPr>
        <p:spPr>
          <a:xfrm>
            <a:off x="422466" y="3188396"/>
            <a:ext cx="13724064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0"/>
          <p:cNvSpPr/>
          <p:nvPr/>
        </p:nvSpPr>
        <p:spPr>
          <a:xfrm>
            <a:off x="10474324" y="3589335"/>
            <a:ext cx="2950756" cy="261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/>
          <p:cNvSpPr/>
          <p:nvPr/>
        </p:nvSpPr>
        <p:spPr>
          <a:xfrm>
            <a:off x="773302" y="3607304"/>
            <a:ext cx="2445423" cy="2614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869AB1D-8AF5-AE45-A3FE-60D906D411D4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9025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1" grpId="0" animBg="1"/>
      <p:bldP spid="23" grpId="0" animBg="1"/>
      <p:bldP spid="2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/>
          <p:cNvSpPr txBox="1"/>
          <p:nvPr/>
        </p:nvSpPr>
        <p:spPr>
          <a:xfrm>
            <a:off x="8634729" y="3868673"/>
            <a:ext cx="174117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105" dirty="0">
                <a:latin typeface="Arial"/>
                <a:cs typeface="Arial"/>
              </a:rPr>
              <a:t>CodeDeploy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2" name="object 27"/>
          <p:cNvSpPr/>
          <p:nvPr/>
        </p:nvSpPr>
        <p:spPr>
          <a:xfrm>
            <a:off x="9014460" y="2772155"/>
            <a:ext cx="1069848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5"/>
          <p:cNvSpPr/>
          <p:nvPr/>
        </p:nvSpPr>
        <p:spPr>
          <a:xfrm>
            <a:off x="10725911" y="2828543"/>
            <a:ext cx="1050163" cy="10601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6"/>
          <p:cNvSpPr txBox="1"/>
          <p:nvPr/>
        </p:nvSpPr>
        <p:spPr>
          <a:xfrm>
            <a:off x="10676889" y="3955795"/>
            <a:ext cx="10991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X-Ray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6" name="object 37"/>
          <p:cNvSpPr txBox="1"/>
          <p:nvPr/>
        </p:nvSpPr>
        <p:spPr>
          <a:xfrm>
            <a:off x="11845797" y="3832986"/>
            <a:ext cx="122872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sz="1900" spc="-114" dirty="0">
                <a:latin typeface="Arial"/>
                <a:cs typeface="Arial"/>
              </a:rPr>
              <a:t>Amazon 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882628" y="2798064"/>
            <a:ext cx="1059180" cy="1060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0" idx="0"/>
          </p:cNvCxnSpPr>
          <p:nvPr/>
        </p:nvCxnSpPr>
        <p:spPr>
          <a:xfrm flipV="1">
            <a:off x="6998970" y="3779519"/>
            <a:ext cx="2574034" cy="2676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0" idx="0"/>
            <a:endCxn id="53" idx="2"/>
          </p:cNvCxnSpPr>
          <p:nvPr/>
        </p:nvCxnSpPr>
        <p:spPr>
          <a:xfrm flipV="1">
            <a:off x="6998970" y="3888739"/>
            <a:ext cx="4252023" cy="2566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58767"/>
            <a:ext cx="5413248" cy="2596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Subtitle 2">
            <a:extLst>
              <a:ext uri="{FF2B5EF4-FFF2-40B4-BE49-F238E27FC236}">
                <a16:creationId xmlns:a16="http://schemas.microsoft.com/office/drawing/2014/main" id="{4A02A5B0-24B4-7E43-8195-2B88CB712D44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8843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 animBg="1"/>
      <p:bldP spid="55" grpId="0"/>
      <p:bldP spid="56" grpId="0"/>
      <p:bldP spid="57" grpId="0" animBg="1"/>
      <p:bldP spid="59" grpId="0"/>
      <p:bldP spid="6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/>
          <p:cNvSpPr txBox="1"/>
          <p:nvPr/>
        </p:nvSpPr>
        <p:spPr>
          <a:xfrm>
            <a:off x="8634729" y="3868673"/>
            <a:ext cx="174117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105" dirty="0">
                <a:latin typeface="Arial"/>
                <a:cs typeface="Arial"/>
              </a:rPr>
              <a:t>CodeDeploy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2" name="object 27"/>
          <p:cNvSpPr/>
          <p:nvPr/>
        </p:nvSpPr>
        <p:spPr>
          <a:xfrm>
            <a:off x="9014460" y="2772155"/>
            <a:ext cx="1069848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5"/>
          <p:cNvSpPr/>
          <p:nvPr/>
        </p:nvSpPr>
        <p:spPr>
          <a:xfrm>
            <a:off x="10725911" y="2828543"/>
            <a:ext cx="1050163" cy="10601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6"/>
          <p:cNvSpPr txBox="1"/>
          <p:nvPr/>
        </p:nvSpPr>
        <p:spPr>
          <a:xfrm>
            <a:off x="10676889" y="3955795"/>
            <a:ext cx="10991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X-Ray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6" name="object 37"/>
          <p:cNvSpPr txBox="1"/>
          <p:nvPr/>
        </p:nvSpPr>
        <p:spPr>
          <a:xfrm>
            <a:off x="11845797" y="3832986"/>
            <a:ext cx="122872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sz="1900" spc="-114" dirty="0">
                <a:latin typeface="Arial"/>
                <a:cs typeface="Arial"/>
              </a:rPr>
              <a:t>Amazon 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882628" y="2798064"/>
            <a:ext cx="1059180" cy="1060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97E6DF00-E3E2-B347-B6C1-F6E4F0090890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3895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 animBg="1"/>
      <p:bldP spid="55" grpId="0"/>
      <p:bldP spid="56" grpId="0"/>
      <p:bldP spid="57" grpId="0" animBg="1"/>
      <p:bldP spid="36" grpId="0" animBg="1"/>
      <p:bldP spid="37" grpId="0" animBg="1"/>
      <p:bldP spid="65" grpId="0" animBg="1"/>
      <p:bldP spid="66" grpId="0" animBg="1"/>
      <p:bldP spid="68" grpId="0"/>
      <p:bldP spid="69" grpId="0" animBg="1"/>
      <p:bldP spid="7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2"/>
          <p:cNvSpPr/>
          <p:nvPr/>
        </p:nvSpPr>
        <p:spPr>
          <a:xfrm>
            <a:off x="172974" y="672618"/>
            <a:ext cx="2737103" cy="793686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014983" y="770779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36318"/>
            <a:ext cx="12618720" cy="547000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accent6">
                    <a:lumMod val="75000"/>
                  </a:schemeClr>
                </a:solidFill>
              </a:rPr>
              <a:t>AWS Developer Tools or AWS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2931414" y="672618"/>
            <a:ext cx="2737103" cy="793686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3727703" y="770779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689854" y="657378"/>
            <a:ext cx="2737103" cy="793686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376097" y="794402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676894" y="657378"/>
            <a:ext cx="2737103" cy="793686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9530777" y="763922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1801094" y="657378"/>
            <a:ext cx="2737103" cy="793686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2639737" y="763922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29908" y="2620635"/>
            <a:ext cx="2011300" cy="2608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 algn="ctr">
              <a:lnSpc>
                <a:spcPct val="101099"/>
              </a:lnSpc>
              <a:spcBef>
                <a:spcPts val="95"/>
              </a:spcBef>
            </a:pPr>
            <a:r>
              <a:rPr sz="1600" spc="-100" dirty="0">
                <a:latin typeface="Arial"/>
                <a:cs typeface="Arial"/>
              </a:rPr>
              <a:t>CodeBuild </a:t>
            </a:r>
            <a:r>
              <a:rPr lang="en-US" sz="1600" spc="-155" dirty="0">
                <a:latin typeface="Arial"/>
                <a:cs typeface="Arial"/>
              </a:rPr>
              <a:t>+ T</a:t>
            </a:r>
            <a:r>
              <a:rPr sz="1600" spc="10" dirty="0">
                <a:latin typeface="Arial"/>
                <a:cs typeface="Arial"/>
              </a:rPr>
              <a:t>hird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lang="en-US" sz="1600" spc="-25" dirty="0">
                <a:latin typeface="Arial"/>
                <a:cs typeface="Arial"/>
              </a:rPr>
              <a:t>P</a:t>
            </a:r>
            <a:r>
              <a:rPr sz="1600" spc="-25" dirty="0">
                <a:latin typeface="Arial"/>
                <a:cs typeface="Arial"/>
              </a:rPr>
              <a:t>arty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489192" y="1590920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723392" y="2600569"/>
            <a:ext cx="183388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100" dirty="0">
                <a:latin typeface="Arial"/>
                <a:cs typeface="Arial"/>
              </a:rPr>
              <a:t>CodeCommit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722376" y="1630543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2615809"/>
            <a:ext cx="154940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100" dirty="0">
                <a:latin typeface="Arial"/>
                <a:cs typeface="Arial"/>
              </a:rPr>
              <a:t>CodeBuild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3761231" y="1630543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/>
          <p:cNvSpPr txBox="1"/>
          <p:nvPr/>
        </p:nvSpPr>
        <p:spPr>
          <a:xfrm>
            <a:off x="9655809" y="2661529"/>
            <a:ext cx="174117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105" dirty="0">
                <a:latin typeface="Arial"/>
                <a:cs typeface="Arial"/>
              </a:rPr>
              <a:t>CodeDeploy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2" name="object 27"/>
          <p:cNvSpPr/>
          <p:nvPr/>
        </p:nvSpPr>
        <p:spPr>
          <a:xfrm>
            <a:off x="9547860" y="1610731"/>
            <a:ext cx="1069848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5"/>
          <p:cNvSpPr/>
          <p:nvPr/>
        </p:nvSpPr>
        <p:spPr>
          <a:xfrm>
            <a:off x="11975591" y="1667119"/>
            <a:ext cx="1050163" cy="10601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6"/>
          <p:cNvSpPr txBox="1"/>
          <p:nvPr/>
        </p:nvSpPr>
        <p:spPr>
          <a:xfrm>
            <a:off x="12063729" y="2733411"/>
            <a:ext cx="1099185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40" dirty="0">
                <a:latin typeface="Arial"/>
                <a:cs typeface="Arial"/>
              </a:rPr>
              <a:t>AWS</a:t>
            </a:r>
            <a:r>
              <a:rPr sz="1600" spc="-160" dirty="0">
                <a:latin typeface="Arial"/>
                <a:cs typeface="Arial"/>
              </a:rPr>
              <a:t> </a:t>
            </a:r>
            <a:r>
              <a:rPr sz="1600" spc="-180" dirty="0">
                <a:latin typeface="Arial"/>
                <a:cs typeface="Arial"/>
              </a:rPr>
              <a:t>X-Ray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6" name="object 37"/>
          <p:cNvSpPr txBox="1"/>
          <p:nvPr/>
        </p:nvSpPr>
        <p:spPr>
          <a:xfrm>
            <a:off x="13064997" y="2702042"/>
            <a:ext cx="1228725" cy="2453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sz="1600" spc="-90" dirty="0">
                <a:latin typeface="Arial"/>
                <a:cs typeface="Arial"/>
              </a:rPr>
              <a:t>Cloud</a:t>
            </a:r>
            <a:r>
              <a:rPr sz="1600" spc="-235" dirty="0">
                <a:latin typeface="Arial"/>
                <a:cs typeface="Arial"/>
              </a:rPr>
              <a:t>W</a:t>
            </a:r>
            <a:r>
              <a:rPr sz="1600" spc="-150" dirty="0">
                <a:latin typeface="Arial"/>
                <a:cs typeface="Arial"/>
              </a:rPr>
              <a:t>a</a:t>
            </a:r>
            <a:r>
              <a:rPr sz="1600" spc="95" dirty="0">
                <a:latin typeface="Arial"/>
                <a:cs typeface="Arial"/>
              </a:rPr>
              <a:t>t</a:t>
            </a:r>
            <a:r>
              <a:rPr sz="1600" spc="-95" dirty="0">
                <a:latin typeface="Arial"/>
                <a:cs typeface="Arial"/>
              </a:rPr>
              <a:t>ch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3132308" y="1636640"/>
            <a:ext cx="1059180" cy="1060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908209" y="3030579"/>
            <a:ext cx="5104637" cy="378565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Fully managed build service, Compiles source code, Runs tests and produces software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Scales continuously and processes multiple builds concurrently.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build servers to manage.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Pay by minute, only for compute resources we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Monitor builds through CloudWatch events.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Supports following programming language runtimes Ruby,  Python, PHP, Node, Java, </a:t>
            </a:r>
            <a:r>
              <a:rPr lang="en-US" sz="2000" dirty="0" err="1">
                <a:solidFill>
                  <a:schemeClr val="bg1"/>
                </a:solidFill>
              </a:rPr>
              <a:t>Golang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.Net</a:t>
            </a:r>
            <a:r>
              <a:rPr lang="en-US" sz="2000" dirty="0">
                <a:solidFill>
                  <a:schemeClr val="bg1"/>
                </a:solidFill>
              </a:rPr>
              <a:t> Core, Docker and Android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00829" y="3072666"/>
            <a:ext cx="3651321" cy="255454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Automates code deployments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 any instance and  Lambda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Avoids downtime during </a:t>
            </a:r>
          </a:p>
          <a:p>
            <a:r>
              <a:rPr lang="en-US" sz="2000" dirty="0">
                <a:solidFill>
                  <a:schemeClr val="bg1"/>
                </a:solidFill>
              </a:rPr>
              <a:t>application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Roll back automatically if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failure detected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Deploy to Amazon EC2,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Lambda, or on-premises  servers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974" y="3066904"/>
            <a:ext cx="2318712" cy="224676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Version control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can privately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store and manage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Secure &amp; highly </a:t>
            </a:r>
          </a:p>
          <a:p>
            <a:r>
              <a:rPr lang="en-US" sz="2000" dirty="0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093357" y="3066709"/>
            <a:ext cx="2512932" cy="255454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Monitors Source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check-ins and triggers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builds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Monitors builds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Monitors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Infrastructure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Collects 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2" name="object 28"/>
          <p:cNvSpPr txBox="1"/>
          <p:nvPr/>
        </p:nvSpPr>
        <p:spPr>
          <a:xfrm>
            <a:off x="8110646" y="7290051"/>
            <a:ext cx="1843405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90" dirty="0">
                <a:latin typeface="Arial"/>
                <a:cs typeface="Arial"/>
              </a:rPr>
              <a:t>CodePipeline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3" name="object 29"/>
          <p:cNvSpPr/>
          <p:nvPr/>
        </p:nvSpPr>
        <p:spPr>
          <a:xfrm>
            <a:off x="8141208" y="6455663"/>
            <a:ext cx="854964" cy="8549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TextBox 63"/>
          <p:cNvSpPr txBox="1"/>
          <p:nvPr/>
        </p:nvSpPr>
        <p:spPr>
          <a:xfrm>
            <a:off x="9367038" y="6003600"/>
            <a:ext cx="5034762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Continuous delivery service for fast and reliable  application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Model and visualize your software release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Builds, tests, and deploys your code every time there  is a code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Integrates with third-party tools and AWS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3A03FC5C-51E2-7749-8F4C-86B05A27BA3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122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 animBg="1"/>
      <p:bldP spid="55" grpId="0"/>
      <p:bldP spid="56" grpId="0"/>
      <p:bldP spid="57" grpId="0" animBg="1"/>
      <p:bldP spid="3" grpId="0" animBg="1"/>
      <p:bldP spid="12" grpId="0" animBg="1"/>
      <p:bldP spid="15" grpId="0" animBg="1"/>
      <p:bldP spid="61" grpId="0" animBg="1"/>
      <p:bldP spid="62" grpId="0"/>
      <p:bldP spid="63" grpId="0" animBg="1"/>
      <p:bldP spid="6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677742"/>
            <a:ext cx="8373292" cy="5590922"/>
          </a:xfrm>
        </p:spPr>
        <p:txBody>
          <a:bodyPr>
            <a:normAutofit/>
          </a:bodyPr>
          <a:lstStyle/>
          <a:p>
            <a:r>
              <a:rPr lang="en-US" dirty="0"/>
              <a:t>Build a simple rest service using Java Spring Boot.</a:t>
            </a:r>
          </a:p>
          <a:p>
            <a:r>
              <a:rPr lang="en-US" dirty="0"/>
              <a:t>Check-in code to Local Repo and push to CodeCommit.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CodeCommit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10726306" y="6883033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CodeCommit</a:t>
            </a:r>
            <a:endParaRPr lang="en-US" sz="1700" dirty="0"/>
          </a:p>
        </p:txBody>
      </p:sp>
      <p:pic>
        <p:nvPicPr>
          <p:cNvPr id="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0728" y="6079422"/>
            <a:ext cx="853440" cy="853440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8268" y="5436616"/>
            <a:ext cx="396240" cy="396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1048268" y="5436615"/>
            <a:ext cx="2118360" cy="18320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11" name="Can 10"/>
          <p:cNvSpPr/>
          <p:nvPr/>
        </p:nvSpPr>
        <p:spPr>
          <a:xfrm>
            <a:off x="11444509" y="2743201"/>
            <a:ext cx="1186681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087427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306318" y="4157480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088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2450223" y="1621143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cxnSp>
        <p:nvCxnSpPr>
          <p:cNvPr id="8" name="Straight Arrow Connector 7"/>
          <p:cNvCxnSpPr>
            <a:stCxn id="1040" idx="2"/>
            <a:endCxn id="11" idx="1"/>
          </p:cNvCxnSpPr>
          <p:nvPr/>
        </p:nvCxnSpPr>
        <p:spPr>
          <a:xfrm>
            <a:off x="12035682" y="2241404"/>
            <a:ext cx="2167" cy="501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5B444781-9ECF-CD49-8C2D-10DF94DA50A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98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21" grpId="0"/>
      <p:bldP spid="30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636" y="236051"/>
            <a:ext cx="4412303" cy="580468"/>
          </a:xfrm>
        </p:spPr>
        <p:txBody>
          <a:bodyPr>
            <a:normAutofit/>
          </a:bodyPr>
          <a:lstStyle/>
          <a:p>
            <a:pPr algn="l"/>
            <a:r>
              <a:rPr lang="en-US" sz="2600" b="1" dirty="0"/>
              <a:t>CodeBuild – AWS  Web Console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326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7866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87866" y="3947410"/>
            <a:ext cx="347762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432" y="95290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25636" y="1094025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97417" y="3327098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418223" y="518239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480286" y="6653625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54878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06226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4006512" y="6760304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3247047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3708319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" idx="0"/>
          </p:cNvCxnSpPr>
          <p:nvPr/>
        </p:nvCxnSpPr>
        <p:spPr>
          <a:xfrm>
            <a:off x="3222736" y="3127698"/>
            <a:ext cx="24311" cy="12665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2"/>
            <a:endCxn id="48" idx="1"/>
          </p:cNvCxnSpPr>
          <p:nvPr/>
        </p:nvCxnSpPr>
        <p:spPr>
          <a:xfrm>
            <a:off x="3237027" y="1824096"/>
            <a:ext cx="17363" cy="486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175461" y="3707027"/>
            <a:ext cx="3973933" cy="3705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447390" y="3728544"/>
            <a:ext cx="2099164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CodeBuild Stack</a:t>
            </a:r>
          </a:p>
        </p:txBody>
      </p:sp>
      <p:pic>
        <p:nvPicPr>
          <p:cNvPr id="2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41028" y="3721855"/>
            <a:ext cx="563880" cy="563880"/>
          </a:xfrm>
          <a:prstGeom prst="rect">
            <a:avLst/>
          </a:prstGeom>
        </p:spPr>
      </p:pic>
      <p:pic>
        <p:nvPicPr>
          <p:cNvPr id="29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4981" y="4394269"/>
            <a:ext cx="853440" cy="85344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9195791" y="2069558"/>
            <a:ext cx="1313945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pic>
        <p:nvPicPr>
          <p:cNvPr id="31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46" y="92535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847126" y="2859306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9008983" y="518239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9125420" y="6686163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35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9532" y="5857759"/>
            <a:ext cx="853440" cy="853440"/>
          </a:xfrm>
          <a:prstGeom prst="rect">
            <a:avLst/>
          </a:prstGeom>
        </p:spPr>
      </p:pic>
      <p:pic>
        <p:nvPicPr>
          <p:cNvPr id="37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20881" y="5857759"/>
            <a:ext cx="853440" cy="85344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0621166" y="6760304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39" name="Straight Arrow Connector 38"/>
          <p:cNvCxnSpPr>
            <a:stCxn id="29" idx="2"/>
            <a:endCxn id="35" idx="0"/>
          </p:cNvCxnSpPr>
          <p:nvPr/>
        </p:nvCxnSpPr>
        <p:spPr>
          <a:xfrm>
            <a:off x="9861701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7" idx="1"/>
          </p:cNvCxnSpPr>
          <p:nvPr/>
        </p:nvCxnSpPr>
        <p:spPr>
          <a:xfrm>
            <a:off x="1032297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3"/>
            <a:endCxn id="29" idx="0"/>
          </p:cNvCxnSpPr>
          <p:nvPr/>
        </p:nvCxnSpPr>
        <p:spPr>
          <a:xfrm>
            <a:off x="9852763" y="2921653"/>
            <a:ext cx="8938" cy="1472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1" idx="2"/>
            <a:endCxn id="30" idx="1"/>
          </p:cNvCxnSpPr>
          <p:nvPr/>
        </p:nvCxnSpPr>
        <p:spPr>
          <a:xfrm flipH="1">
            <a:off x="9852763" y="1796546"/>
            <a:ext cx="1877" cy="27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353788" y="1092326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pic>
        <p:nvPicPr>
          <p:cNvPr id="44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7181" y="3274774"/>
            <a:ext cx="432253" cy="43225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8611987" y="3232528"/>
            <a:ext cx="4685682" cy="431780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11055511" y="5020766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47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5866" y="4352024"/>
            <a:ext cx="830369" cy="830369"/>
          </a:xfrm>
          <a:prstGeom prst="rect">
            <a:avLst/>
          </a:prstGeom>
        </p:spPr>
      </p:pic>
      <p:sp>
        <p:nvSpPr>
          <p:cNvPr id="48" name="Can 47"/>
          <p:cNvSpPr/>
          <p:nvPr/>
        </p:nvSpPr>
        <p:spPr>
          <a:xfrm>
            <a:off x="2597417" y="2310480"/>
            <a:ext cx="1313945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sp>
        <p:nvSpPr>
          <p:cNvPr id="49" name="Title 3"/>
          <p:cNvSpPr txBox="1">
            <a:spLocks/>
          </p:cNvSpPr>
          <p:nvPr/>
        </p:nvSpPr>
        <p:spPr>
          <a:xfrm>
            <a:off x="8248143" y="248102"/>
            <a:ext cx="4412303" cy="5804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/>
              <a:t>CodeBuild – AWS  CloudFormation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7178936" y="330403"/>
            <a:ext cx="0" cy="7055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Subtitle 2">
            <a:extLst>
              <a:ext uri="{FF2B5EF4-FFF2-40B4-BE49-F238E27FC236}">
                <a16:creationId xmlns:a16="http://schemas.microsoft.com/office/drawing/2014/main" id="{4E175EAA-44FE-3043-AD35-D4AD6E839D8B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4600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5" grpId="0"/>
      <p:bldP spid="16" grpId="0"/>
      <p:bldP spid="17" grpId="0"/>
      <p:bldP spid="18" grpId="0"/>
      <p:bldP spid="21" grpId="0"/>
      <p:bldP spid="24" grpId="0" animBg="1"/>
      <p:bldP spid="26" grpId="0"/>
      <p:bldP spid="30" grpId="0" animBg="1"/>
      <p:bldP spid="32" grpId="0"/>
      <p:bldP spid="33" grpId="0"/>
      <p:bldP spid="34" grpId="0"/>
      <p:bldP spid="38" grpId="0"/>
      <p:bldP spid="43" grpId="0"/>
      <p:bldP spid="45" grpId="0" animBg="1"/>
      <p:bldP spid="46" grpId="0"/>
      <p:bldP spid="48" grpId="0" animBg="1"/>
      <p:bldP spid="4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236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776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22776" y="3947409"/>
            <a:ext cx="5966356" cy="3602923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9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36" y="922009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20972" y="1142479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2326" y="3048912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350125" y="518239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0220" y="6652122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787" y="5857759"/>
            <a:ext cx="853440" cy="85344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63862" y="5857759"/>
            <a:ext cx="853440" cy="853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817782" y="6621211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17" name="Straight Arrow Connector 16"/>
          <p:cNvCxnSpPr>
            <a:stCxn id="5" idx="2"/>
            <a:endCxn id="14" idx="0"/>
          </p:cNvCxnSpPr>
          <p:nvPr/>
        </p:nvCxnSpPr>
        <p:spPr>
          <a:xfrm>
            <a:off x="1181956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1"/>
          </p:cNvCxnSpPr>
          <p:nvPr/>
        </p:nvCxnSpPr>
        <p:spPr>
          <a:xfrm>
            <a:off x="1565954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0"/>
          </p:cNvCxnSpPr>
          <p:nvPr/>
        </p:nvCxnSpPr>
        <p:spPr>
          <a:xfrm>
            <a:off x="1171434" y="2942240"/>
            <a:ext cx="10522" cy="1452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3150731" y="6679687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21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90848" y="5846075"/>
            <a:ext cx="853440" cy="853440"/>
          </a:xfrm>
          <a:prstGeom prst="rect">
            <a:avLst/>
          </a:prstGeom>
        </p:spPr>
      </p:pic>
      <p:pic>
        <p:nvPicPr>
          <p:cNvPr id="22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82665" y="5846075"/>
            <a:ext cx="853440" cy="85344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5" idx="3"/>
            <a:endCxn id="21" idx="1"/>
          </p:cNvCxnSpPr>
          <p:nvPr/>
        </p:nvCxnSpPr>
        <p:spPr>
          <a:xfrm flipV="1">
            <a:off x="3017302" y="6272796"/>
            <a:ext cx="673547" cy="116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3"/>
            <a:endCxn id="22" idx="1"/>
          </p:cNvCxnSpPr>
          <p:nvPr/>
        </p:nvCxnSpPr>
        <p:spPr>
          <a:xfrm>
            <a:off x="4544288" y="6272795"/>
            <a:ext cx="4383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62665" y="2624358"/>
            <a:ext cx="1205954" cy="1205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2EF5FDF-E6AC-9B45-9985-723F61E2113E}"/>
              </a:ext>
            </a:extLst>
          </p:cNvPr>
          <p:cNvSpPr txBox="1"/>
          <p:nvPr/>
        </p:nvSpPr>
        <p:spPr>
          <a:xfrm>
            <a:off x="3411187" y="3042669"/>
            <a:ext cx="128730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Internet</a:t>
            </a:r>
          </a:p>
        </p:txBody>
      </p:sp>
      <p:pic>
        <p:nvPicPr>
          <p:cNvPr id="27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71289" y="1144096"/>
            <a:ext cx="766607" cy="7666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743B23-AAC5-CC49-9C18-C68DBC507174}"/>
              </a:ext>
            </a:extLst>
          </p:cNvPr>
          <p:cNvSpPr txBox="1"/>
          <p:nvPr/>
        </p:nvSpPr>
        <p:spPr>
          <a:xfrm>
            <a:off x="3787808" y="1253996"/>
            <a:ext cx="1287300" cy="89563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User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accessing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Rest service</a:t>
            </a:r>
          </a:p>
        </p:txBody>
      </p:sp>
      <p:cxnSp>
        <p:nvCxnSpPr>
          <p:cNvPr id="29" name="Straight Arrow Connector 28"/>
          <p:cNvCxnSpPr>
            <a:stCxn id="27" idx="2"/>
            <a:endCxn id="25" idx="0"/>
          </p:cNvCxnSpPr>
          <p:nvPr/>
        </p:nvCxnSpPr>
        <p:spPr>
          <a:xfrm>
            <a:off x="5354592" y="1910703"/>
            <a:ext cx="11050" cy="713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2"/>
            <a:endCxn id="22" idx="0"/>
          </p:cNvCxnSpPr>
          <p:nvPr/>
        </p:nvCxnSpPr>
        <p:spPr>
          <a:xfrm>
            <a:off x="5365642" y="3830313"/>
            <a:ext cx="43744" cy="20157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4405196" y="6704113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EC2 Instance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688020" y="3758065"/>
            <a:ext cx="4386811" cy="3705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8189941" y="3801645"/>
            <a:ext cx="2325124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CodeDeploy Stack</a:t>
            </a:r>
          </a:p>
        </p:txBody>
      </p:sp>
      <p:pic>
        <p:nvPicPr>
          <p:cNvPr id="7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33621" y="3788170"/>
            <a:ext cx="563880" cy="563880"/>
          </a:xfrm>
          <a:prstGeom prst="rect">
            <a:avLst/>
          </a:prstGeom>
        </p:spPr>
      </p:pic>
      <p:pic>
        <p:nvPicPr>
          <p:cNvPr id="7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1338" y="4407029"/>
            <a:ext cx="853440" cy="853440"/>
          </a:xfrm>
          <a:prstGeom prst="rect">
            <a:avLst/>
          </a:prstGeom>
        </p:spPr>
      </p:pic>
      <p:sp>
        <p:nvSpPr>
          <p:cNvPr id="79" name="Can 78"/>
          <p:cNvSpPr/>
          <p:nvPr/>
        </p:nvSpPr>
        <p:spPr>
          <a:xfrm>
            <a:off x="6809266" y="2069558"/>
            <a:ext cx="1237960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pic>
        <p:nvPicPr>
          <p:cNvPr id="8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44" y="92535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7560354" y="2921652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6585341" y="519515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6701778" y="6698923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8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5890" y="5870519"/>
            <a:ext cx="853440" cy="853440"/>
          </a:xfrm>
          <a:prstGeom prst="rect">
            <a:avLst/>
          </a:prstGeom>
        </p:spPr>
      </p:pic>
      <p:pic>
        <p:nvPicPr>
          <p:cNvPr id="8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7238" y="5870519"/>
            <a:ext cx="853440" cy="85344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8197524" y="6722026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87" name="Straight Arrow Connector 86"/>
          <p:cNvCxnSpPr>
            <a:stCxn id="78" idx="2"/>
            <a:endCxn id="84" idx="0"/>
          </p:cNvCxnSpPr>
          <p:nvPr/>
        </p:nvCxnSpPr>
        <p:spPr>
          <a:xfrm>
            <a:off x="7438059" y="5260469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4" idx="3"/>
            <a:endCxn id="85" idx="1"/>
          </p:cNvCxnSpPr>
          <p:nvPr/>
        </p:nvCxnSpPr>
        <p:spPr>
          <a:xfrm>
            <a:off x="7899331" y="629723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3"/>
            <a:endCxn id="78" idx="0"/>
          </p:cNvCxnSpPr>
          <p:nvPr/>
        </p:nvCxnSpPr>
        <p:spPr>
          <a:xfrm>
            <a:off x="7428247" y="2921652"/>
            <a:ext cx="9812" cy="1485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0" idx="2"/>
            <a:endCxn id="79" idx="1"/>
          </p:cNvCxnSpPr>
          <p:nvPr/>
        </p:nvCxnSpPr>
        <p:spPr>
          <a:xfrm>
            <a:off x="7418238" y="1796546"/>
            <a:ext cx="10008" cy="27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899331" y="1155188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pic>
        <p:nvPicPr>
          <p:cNvPr id="92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886" y="3256646"/>
            <a:ext cx="432253" cy="432253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6507127" y="3232528"/>
            <a:ext cx="7987177" cy="431780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930090" y="5084564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95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70445" y="4415822"/>
            <a:ext cx="830369" cy="830369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9512479" y="6744201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97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59150" y="5884354"/>
            <a:ext cx="853440" cy="853440"/>
          </a:xfrm>
          <a:prstGeom prst="rect">
            <a:avLst/>
          </a:prstGeom>
        </p:spPr>
      </p:pic>
      <p:pic>
        <p:nvPicPr>
          <p:cNvPr id="98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706774" y="1909821"/>
            <a:ext cx="1205954" cy="1205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2EF5FDF-E6AC-9B45-9985-723F61E2113E}"/>
              </a:ext>
            </a:extLst>
          </p:cNvPr>
          <p:cNvSpPr txBox="1"/>
          <p:nvPr/>
        </p:nvSpPr>
        <p:spPr>
          <a:xfrm>
            <a:off x="11509843" y="2328132"/>
            <a:ext cx="128730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Internet</a:t>
            </a:r>
          </a:p>
        </p:txBody>
      </p:sp>
      <p:pic>
        <p:nvPicPr>
          <p:cNvPr id="100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915398" y="723200"/>
            <a:ext cx="766607" cy="76660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7743B23-AAC5-CC49-9C18-C68DBC507174}"/>
              </a:ext>
            </a:extLst>
          </p:cNvPr>
          <p:cNvSpPr txBox="1"/>
          <p:nvPr/>
        </p:nvSpPr>
        <p:spPr>
          <a:xfrm>
            <a:off x="11731918" y="833100"/>
            <a:ext cx="1287300" cy="89563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User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accessing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Rest service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9350679" y="629723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9491007" y="510157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104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31362" y="4432828"/>
            <a:ext cx="830369" cy="830369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11416295" y="3758065"/>
            <a:ext cx="2938523" cy="3705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2495649" y="5333681"/>
            <a:ext cx="1737140" cy="326243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400" dirty="0"/>
              <a:t>Staging EC2 Instance</a:t>
            </a:r>
          </a:p>
        </p:txBody>
      </p:sp>
      <p:pic>
        <p:nvPicPr>
          <p:cNvPr id="107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37499" y="4526378"/>
            <a:ext cx="853440" cy="85344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2466764" y="6775058"/>
            <a:ext cx="1737140" cy="55399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400" dirty="0"/>
              <a:t>Production EC2 Instance</a:t>
            </a:r>
          </a:p>
        </p:txBody>
      </p:sp>
      <p:pic>
        <p:nvPicPr>
          <p:cNvPr id="109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25342" y="5976996"/>
            <a:ext cx="853440" cy="85344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1888713" y="3757836"/>
            <a:ext cx="19799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EC2 Apps Stack</a:t>
            </a:r>
          </a:p>
        </p:txBody>
      </p:sp>
      <p:pic>
        <p:nvPicPr>
          <p:cNvPr id="11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790939" y="3761003"/>
            <a:ext cx="563880" cy="56388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11268265" y="5211165"/>
            <a:ext cx="1625434" cy="55399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400" dirty="0"/>
              <a:t>Role for EC2 Instance Profile</a:t>
            </a:r>
          </a:p>
        </p:txBody>
      </p:sp>
      <p:pic>
        <p:nvPicPr>
          <p:cNvPr id="113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531132" y="4468597"/>
            <a:ext cx="902170" cy="902170"/>
          </a:xfrm>
          <a:prstGeom prst="rect">
            <a:avLst/>
          </a:prstGeom>
        </p:spPr>
      </p:pic>
      <p:cxnSp>
        <p:nvCxnSpPr>
          <p:cNvPr id="114" name="Straight Arrow Connector 113"/>
          <p:cNvCxnSpPr>
            <a:stCxn id="100" idx="2"/>
            <a:endCxn id="98" idx="0"/>
          </p:cNvCxnSpPr>
          <p:nvPr/>
        </p:nvCxnSpPr>
        <p:spPr>
          <a:xfrm>
            <a:off x="13298701" y="1489806"/>
            <a:ext cx="11050" cy="4200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8" idx="2"/>
          </p:cNvCxnSpPr>
          <p:nvPr/>
        </p:nvCxnSpPr>
        <p:spPr>
          <a:xfrm>
            <a:off x="13309751" y="3115775"/>
            <a:ext cx="54467" cy="14106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endCxn id="107" idx="1"/>
          </p:cNvCxnSpPr>
          <p:nvPr/>
        </p:nvCxnSpPr>
        <p:spPr>
          <a:xfrm flipV="1">
            <a:off x="10812591" y="4953099"/>
            <a:ext cx="2124908" cy="1357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1188406" y="1766592"/>
            <a:ext cx="10008" cy="27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Can 117"/>
          <p:cNvSpPr/>
          <p:nvPr/>
        </p:nvSpPr>
        <p:spPr>
          <a:xfrm>
            <a:off x="579822" y="2065964"/>
            <a:ext cx="1237960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6328931" y="309091"/>
            <a:ext cx="0" cy="7055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Title 3"/>
          <p:cNvSpPr>
            <a:spLocks noGrp="1"/>
          </p:cNvSpPr>
          <p:nvPr>
            <p:ph type="title"/>
          </p:nvPr>
        </p:nvSpPr>
        <p:spPr>
          <a:xfrm>
            <a:off x="1053808" y="35139"/>
            <a:ext cx="4412303" cy="580468"/>
          </a:xfrm>
        </p:spPr>
        <p:txBody>
          <a:bodyPr>
            <a:normAutofit fontScale="90000"/>
          </a:bodyPr>
          <a:lstStyle/>
          <a:p>
            <a:pPr algn="l"/>
            <a:r>
              <a:rPr lang="en-US" sz="2600" b="1" dirty="0"/>
              <a:t>CodeDeploy – AWS  Web Console</a:t>
            </a:r>
          </a:p>
        </p:txBody>
      </p:sp>
      <p:sp>
        <p:nvSpPr>
          <p:cNvPr id="120" name="Title 3"/>
          <p:cNvSpPr txBox="1">
            <a:spLocks/>
          </p:cNvSpPr>
          <p:nvPr/>
        </p:nvSpPr>
        <p:spPr>
          <a:xfrm>
            <a:off x="8454080" y="32561"/>
            <a:ext cx="4412303" cy="5804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/>
              <a:t>CodeDeploy – AWS  CloudFormation</a:t>
            </a:r>
          </a:p>
        </p:txBody>
      </p:sp>
      <p:sp>
        <p:nvSpPr>
          <p:cNvPr id="121" name="Subtitle 2">
            <a:extLst>
              <a:ext uri="{FF2B5EF4-FFF2-40B4-BE49-F238E27FC236}">
                <a16:creationId xmlns:a16="http://schemas.microsoft.com/office/drawing/2014/main" id="{6A8A939C-20F9-D645-9FB5-7DBF8C6695BA}"/>
              </a:ext>
            </a:extLst>
          </p:cNvPr>
          <p:cNvSpPr txBox="1">
            <a:spLocks/>
          </p:cNvSpPr>
          <p:nvPr/>
        </p:nvSpPr>
        <p:spPr>
          <a:xfrm>
            <a:off x="0" y="7558585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356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/>
      <p:bldP spid="16" grpId="0"/>
      <p:bldP spid="20" grpId="0"/>
      <p:bldP spid="26" grpId="0"/>
      <p:bldP spid="28" grpId="0"/>
      <p:bldP spid="74" grpId="0"/>
      <p:bldP spid="75" grpId="0" animBg="1"/>
      <p:bldP spid="76" grpId="0"/>
      <p:bldP spid="79" grpId="0" animBg="1"/>
      <p:bldP spid="81" grpId="0"/>
      <p:bldP spid="82" grpId="0"/>
      <p:bldP spid="83" grpId="0"/>
      <p:bldP spid="86" grpId="0"/>
      <p:bldP spid="91" grpId="0"/>
      <p:bldP spid="93" grpId="0" animBg="1"/>
      <p:bldP spid="94" grpId="0"/>
      <p:bldP spid="96" grpId="0"/>
      <p:bldP spid="99" grpId="0"/>
      <p:bldP spid="101" grpId="0"/>
      <p:bldP spid="103" grpId="0"/>
      <p:bldP spid="105" grpId="0" animBg="1"/>
      <p:bldP spid="106" grpId="0"/>
      <p:bldP spid="108" grpId="0"/>
      <p:bldP spid="110" grpId="0"/>
      <p:bldP spid="112" grpId="0"/>
      <p:bldP spid="118" grpId="0" animBg="1"/>
      <p:bldP spid="119" grpId="0"/>
      <p:bldP spid="12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CodePipeline – AWS Web Console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697" y="4667368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5326" y="2041429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3125326" y="2041430"/>
            <a:ext cx="9071827" cy="498575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427054" y="4624286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Local </a:t>
            </a:r>
            <a:r>
              <a:rPr lang="en-US" sz="2400" dirty="0"/>
              <a:t>Git </a:t>
            </a:r>
            <a:r>
              <a:rPr lang="en-US" dirty="0"/>
              <a:t>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94" y="312854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82558" y="2759215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6921" y="475524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3849252" y="5450782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5610154" y="5467837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4266" y="4667368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5614" y="4667368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7105899" y="5455076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6807706" y="5094088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8607457" y="5442540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29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8609" y="4646490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0381187" y="5418728"/>
            <a:ext cx="1815966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EC2</a:t>
            </a:r>
          </a:p>
          <a:p>
            <a:pPr algn="ctr"/>
            <a:r>
              <a:rPr lang="en-US" sz="1700" dirty="0"/>
              <a:t>Instance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84071" y="4646490"/>
            <a:ext cx="853440" cy="85344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5" idx="3"/>
            <a:endCxn id="19" idx="1"/>
          </p:cNvCxnSpPr>
          <p:nvPr/>
        </p:nvCxnSpPr>
        <p:spPr>
          <a:xfrm>
            <a:off x="5172137" y="5094088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9" idx="1"/>
          </p:cNvCxnSpPr>
          <p:nvPr/>
        </p:nvCxnSpPr>
        <p:spPr>
          <a:xfrm flipV="1">
            <a:off x="8259054" y="5073210"/>
            <a:ext cx="769555" cy="208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3"/>
            <a:endCxn id="31" idx="1"/>
          </p:cNvCxnSpPr>
          <p:nvPr/>
        </p:nvCxnSpPr>
        <p:spPr>
          <a:xfrm>
            <a:off x="9882050" y="5073210"/>
            <a:ext cx="9020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4"/>
            <a:endCxn id="5" idx="1"/>
          </p:cNvCxnSpPr>
          <p:nvPr/>
        </p:nvCxnSpPr>
        <p:spPr>
          <a:xfrm flipV="1">
            <a:off x="2862523" y="5094088"/>
            <a:ext cx="1456174" cy="26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3461010" y="2811920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CloudWatch</a:t>
            </a:r>
          </a:p>
        </p:txBody>
      </p:sp>
      <p:pic>
        <p:nvPicPr>
          <p:cNvPr id="46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18697" y="3137422"/>
            <a:ext cx="853440" cy="853440"/>
          </a:xfrm>
          <a:prstGeom prst="rect">
            <a:avLst/>
          </a:prstGeom>
        </p:spPr>
      </p:pic>
      <p:cxnSp>
        <p:nvCxnSpPr>
          <p:cNvPr id="48" name="Straight Connector 47"/>
          <p:cNvCxnSpPr>
            <a:stCxn id="46" idx="2"/>
            <a:endCxn id="5" idx="0"/>
          </p:cNvCxnSpPr>
          <p:nvPr/>
        </p:nvCxnSpPr>
        <p:spPr>
          <a:xfrm>
            <a:off x="4745417" y="3990862"/>
            <a:ext cx="0" cy="676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849253" y="4329115"/>
            <a:ext cx="8118109" cy="17538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51" name="Right Brace 50"/>
          <p:cNvSpPr/>
          <p:nvPr/>
        </p:nvSpPr>
        <p:spPr>
          <a:xfrm rot="16200000">
            <a:off x="7259088" y="-80626"/>
            <a:ext cx="1208126" cy="8463608"/>
          </a:xfrm>
          <a:prstGeom prst="rightBrace">
            <a:avLst>
              <a:gd name="adj1" fmla="val 8333"/>
              <a:gd name="adj2" fmla="val 4967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527164" y="2424910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3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22883" y="2745462"/>
            <a:ext cx="853440" cy="853440"/>
          </a:xfrm>
          <a:prstGeom prst="rect">
            <a:avLst/>
          </a:prstGeom>
        </p:spPr>
      </p:pic>
      <p:cxnSp>
        <p:nvCxnSpPr>
          <p:cNvPr id="55" name="Straight Connector 54"/>
          <p:cNvCxnSpPr>
            <a:stCxn id="46" idx="3"/>
            <a:endCxn id="53" idx="1"/>
          </p:cNvCxnSpPr>
          <p:nvPr/>
        </p:nvCxnSpPr>
        <p:spPr>
          <a:xfrm flipV="1">
            <a:off x="5172137" y="3172182"/>
            <a:ext cx="2250746" cy="391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8" idx="1"/>
          </p:cNvCxnSpPr>
          <p:nvPr/>
        </p:nvCxnSpPr>
        <p:spPr>
          <a:xfrm>
            <a:off x="2144788" y="3999736"/>
            <a:ext cx="1" cy="6245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Subtitle 2">
            <a:extLst>
              <a:ext uri="{FF2B5EF4-FFF2-40B4-BE49-F238E27FC236}">
                <a16:creationId xmlns:a16="http://schemas.microsoft.com/office/drawing/2014/main" id="{1DB846BA-EC85-6144-ADF6-A1E9B9CCD340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7003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7" grpId="0"/>
      <p:bldP spid="18" grpId="0"/>
      <p:bldP spid="21" grpId="0"/>
      <p:bldP spid="28" grpId="0"/>
      <p:bldP spid="30" grpId="0"/>
      <p:bldP spid="45" grpId="0"/>
      <p:bldP spid="50" grpId="0" animBg="1"/>
      <p:bldP spid="51" grpId="0" animBg="1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/>
          <p:cNvSpPr txBox="1"/>
          <p:nvPr/>
        </p:nvSpPr>
        <p:spPr>
          <a:xfrm>
            <a:off x="8634729" y="3868673"/>
            <a:ext cx="174117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105" dirty="0">
                <a:latin typeface="Arial"/>
                <a:cs typeface="Arial"/>
              </a:rPr>
              <a:t>CodeDeploy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2" name="object 27"/>
          <p:cNvSpPr/>
          <p:nvPr/>
        </p:nvSpPr>
        <p:spPr>
          <a:xfrm>
            <a:off x="9014460" y="2772155"/>
            <a:ext cx="1069848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5"/>
          <p:cNvSpPr/>
          <p:nvPr/>
        </p:nvSpPr>
        <p:spPr>
          <a:xfrm>
            <a:off x="10725911" y="2828543"/>
            <a:ext cx="1050163" cy="10601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6"/>
          <p:cNvSpPr txBox="1"/>
          <p:nvPr/>
        </p:nvSpPr>
        <p:spPr>
          <a:xfrm>
            <a:off x="10676889" y="3955795"/>
            <a:ext cx="10991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X-Ray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6" name="object 37"/>
          <p:cNvSpPr txBox="1"/>
          <p:nvPr/>
        </p:nvSpPr>
        <p:spPr>
          <a:xfrm>
            <a:off x="11845797" y="3832986"/>
            <a:ext cx="122872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sz="1900" spc="-114" dirty="0">
                <a:latin typeface="Arial"/>
                <a:cs typeface="Arial"/>
              </a:rPr>
              <a:t>Amazon 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882628" y="2798064"/>
            <a:ext cx="1059180" cy="1060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0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4" name="Straight Arrow Connector 3"/>
          <p:cNvCxnSpPr>
            <a:stCxn id="60" idx="0"/>
            <a:endCxn id="48" idx="2"/>
          </p:cNvCxnSpPr>
          <p:nvPr/>
        </p:nvCxnSpPr>
        <p:spPr>
          <a:xfrm flipH="1" flipV="1">
            <a:off x="1886712" y="3779519"/>
            <a:ext cx="5112258" cy="2676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60" idx="0"/>
            <a:endCxn id="50" idx="2"/>
          </p:cNvCxnSpPr>
          <p:nvPr/>
        </p:nvCxnSpPr>
        <p:spPr>
          <a:xfrm flipH="1" flipV="1">
            <a:off x="4631435" y="3800854"/>
            <a:ext cx="2367535" cy="2654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0" idx="0"/>
            <a:endCxn id="46" idx="2"/>
          </p:cNvCxnSpPr>
          <p:nvPr/>
        </p:nvCxnSpPr>
        <p:spPr>
          <a:xfrm flipV="1">
            <a:off x="6998970" y="3806952"/>
            <a:ext cx="25146" cy="26487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0" idx="0"/>
          </p:cNvCxnSpPr>
          <p:nvPr/>
        </p:nvCxnSpPr>
        <p:spPr>
          <a:xfrm flipV="1">
            <a:off x="6998970" y="3779519"/>
            <a:ext cx="2574034" cy="2676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0" idx="0"/>
            <a:endCxn id="53" idx="2"/>
          </p:cNvCxnSpPr>
          <p:nvPr/>
        </p:nvCxnSpPr>
        <p:spPr>
          <a:xfrm flipV="1">
            <a:off x="6998970" y="3888739"/>
            <a:ext cx="4252023" cy="2566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0" idx="0"/>
            <a:endCxn id="57" idx="2"/>
          </p:cNvCxnSpPr>
          <p:nvPr/>
        </p:nvCxnSpPr>
        <p:spPr>
          <a:xfrm flipV="1">
            <a:off x="6998970" y="3858767"/>
            <a:ext cx="5413248" cy="25968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Subtitle 2">
            <a:extLst>
              <a:ext uri="{FF2B5EF4-FFF2-40B4-BE49-F238E27FC236}">
                <a16:creationId xmlns:a16="http://schemas.microsoft.com/office/drawing/2014/main" id="{A378C24B-17D5-F342-ADD9-2CA668389BCA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8891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 animBg="1"/>
      <p:bldP spid="55" grpId="0"/>
      <p:bldP spid="56" grpId="0"/>
      <p:bldP spid="57" grpId="0" animBg="1"/>
      <p:bldP spid="59" grpId="0"/>
      <p:bldP spid="60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70704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70703"/>
            <a:ext cx="11086835" cy="681881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32656" y="3291840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Local </a:t>
            </a:r>
            <a:r>
              <a:rPr lang="en-US" sz="2400" dirty="0"/>
              <a:t>Git </a:t>
            </a:r>
            <a:r>
              <a:rPr lang="en-US" dirty="0"/>
              <a:t>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96" y="1796101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8160" y="1426768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8018" y="344892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>
            <a:off x="850390" y="2667290"/>
            <a:ext cx="1" cy="6245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6213" y="1166944"/>
            <a:ext cx="10636016" cy="3809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92077" y="1147924"/>
            <a:ext cx="3473259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 CD CloudFormation Stack</a:t>
            </a:r>
          </a:p>
        </p:txBody>
      </p: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333492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411833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4135390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3334921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333492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412263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3761641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7143237" y="4149283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49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4211" y="3340170"/>
            <a:ext cx="853440" cy="853440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37" idx="3"/>
            <a:endCxn id="44" idx="1"/>
          </p:cNvCxnSpPr>
          <p:nvPr/>
        </p:nvCxnSpPr>
        <p:spPr>
          <a:xfrm>
            <a:off x="3877739" y="3761641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  <a:endCxn id="49" idx="1"/>
          </p:cNvCxnSpPr>
          <p:nvPr/>
        </p:nvCxnSpPr>
        <p:spPr>
          <a:xfrm>
            <a:off x="6964656" y="376164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7" idx="1"/>
          </p:cNvCxnSpPr>
          <p:nvPr/>
        </p:nvCxnSpPr>
        <p:spPr>
          <a:xfrm flipV="1">
            <a:off x="1568125" y="3761641"/>
            <a:ext cx="1456174" cy="26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516674" y="1166944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9" y="1472450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8479680" y="419547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91111" y="3361508"/>
            <a:ext cx="853440" cy="85344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10709486" y="4188468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63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00460" y="3379355"/>
            <a:ext cx="853440" cy="853440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1" idx="1"/>
          </p:cNvCxnSpPr>
          <p:nvPr/>
        </p:nvCxnSpPr>
        <p:spPr>
          <a:xfrm>
            <a:off x="8564349" y="3774935"/>
            <a:ext cx="826762" cy="132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63" idx="1"/>
          </p:cNvCxnSpPr>
          <p:nvPr/>
        </p:nvCxnSpPr>
        <p:spPr>
          <a:xfrm flipV="1">
            <a:off x="10239533" y="3806075"/>
            <a:ext cx="1060927" cy="22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stCxn id="58" idx="2"/>
            <a:endCxn id="37" idx="0"/>
          </p:cNvCxnSpPr>
          <p:nvPr/>
        </p:nvCxnSpPr>
        <p:spPr>
          <a:xfrm flipH="1">
            <a:off x="3451019" y="2325891"/>
            <a:ext cx="3954150" cy="1009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8" idx="2"/>
            <a:endCxn id="44" idx="0"/>
          </p:cNvCxnSpPr>
          <p:nvPr/>
        </p:nvCxnSpPr>
        <p:spPr>
          <a:xfrm flipH="1">
            <a:off x="5086588" y="2325891"/>
            <a:ext cx="2318581" cy="1009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8" idx="2"/>
            <a:endCxn id="45" idx="0"/>
          </p:cNvCxnSpPr>
          <p:nvPr/>
        </p:nvCxnSpPr>
        <p:spPr>
          <a:xfrm flipH="1">
            <a:off x="6537936" y="2325891"/>
            <a:ext cx="867233" cy="1009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8" idx="2"/>
            <a:endCxn id="49" idx="0"/>
          </p:cNvCxnSpPr>
          <p:nvPr/>
        </p:nvCxnSpPr>
        <p:spPr>
          <a:xfrm>
            <a:off x="7405169" y="2325891"/>
            <a:ext cx="755762" cy="1014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8" idx="2"/>
            <a:endCxn id="61" idx="0"/>
          </p:cNvCxnSpPr>
          <p:nvPr/>
        </p:nvCxnSpPr>
        <p:spPr>
          <a:xfrm>
            <a:off x="7405169" y="2325891"/>
            <a:ext cx="2412662" cy="1035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2"/>
            <a:endCxn id="63" idx="0"/>
          </p:cNvCxnSpPr>
          <p:nvPr/>
        </p:nvCxnSpPr>
        <p:spPr>
          <a:xfrm>
            <a:off x="7405169" y="2325891"/>
            <a:ext cx="4322011" cy="1053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143237" y="5434149"/>
            <a:ext cx="5877046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275633" y="6382336"/>
            <a:ext cx="173714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Staging EC2 Instance</a:t>
            </a:r>
          </a:p>
        </p:txBody>
      </p:sp>
      <p:pic>
        <p:nvPicPr>
          <p:cNvPr id="79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4211" y="5597034"/>
            <a:ext cx="853440" cy="8534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0841882" y="6382336"/>
            <a:ext cx="173714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Production EC2 Instance</a:t>
            </a:r>
          </a:p>
        </p:txBody>
      </p:sp>
      <p:pic>
        <p:nvPicPr>
          <p:cNvPr id="81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00460" y="5597034"/>
            <a:ext cx="853440" cy="8534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638003" y="7065185"/>
            <a:ext cx="3931076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EC2 Apps CloudFormation Stack</a:t>
            </a:r>
          </a:p>
        </p:txBody>
      </p:sp>
      <p:cxnSp>
        <p:nvCxnSpPr>
          <p:cNvPr id="84" name="Straight Arrow Connector 83"/>
          <p:cNvCxnSpPr>
            <a:stCxn id="49" idx="2"/>
            <a:endCxn id="79" idx="0"/>
          </p:cNvCxnSpPr>
          <p:nvPr/>
        </p:nvCxnSpPr>
        <p:spPr>
          <a:xfrm>
            <a:off x="8160931" y="4193610"/>
            <a:ext cx="0" cy="1403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3" idx="2"/>
            <a:endCxn id="81" idx="0"/>
          </p:cNvCxnSpPr>
          <p:nvPr/>
        </p:nvCxnSpPr>
        <p:spPr>
          <a:xfrm>
            <a:off x="11727180" y="4232795"/>
            <a:ext cx="0" cy="1364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282745" y="1198852"/>
            <a:ext cx="563880" cy="563880"/>
          </a:xfrm>
          <a:prstGeom prst="rect">
            <a:avLst/>
          </a:prstGeom>
        </p:spPr>
      </p:pic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413100" y="6866348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050" y="5841848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4465" y="6474445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pic>
        <p:nvPicPr>
          <p:cNvPr id="91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623568" y="4937754"/>
            <a:ext cx="563880" cy="563880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60" idx="0"/>
            <a:endCxn id="91" idx="1"/>
          </p:cNvCxnSpPr>
          <p:nvPr/>
        </p:nvCxnSpPr>
        <p:spPr>
          <a:xfrm rot="16200000" flipH="1">
            <a:off x="11204873" y="2801000"/>
            <a:ext cx="1024223" cy="3813165"/>
          </a:xfrm>
          <a:prstGeom prst="bentConnector4">
            <a:avLst>
              <a:gd name="adj1" fmla="val 101181"/>
              <a:gd name="adj2" fmla="val 6744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1" idx="2"/>
            <a:endCxn id="89" idx="0"/>
          </p:cNvCxnSpPr>
          <p:nvPr/>
        </p:nvCxnSpPr>
        <p:spPr>
          <a:xfrm>
            <a:off x="13905508" y="5501635"/>
            <a:ext cx="13064" cy="3402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/>
          </a:bodyPr>
          <a:lstStyle/>
          <a:p>
            <a:r>
              <a:rPr lang="en-US" sz="3600" b="1" dirty="0"/>
              <a:t>CodePipeline – AWS CloudFormation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9217363" y="6343556"/>
            <a:ext cx="1625434" cy="55399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400" dirty="0"/>
              <a:t>Role for EC2 Instance Profile</a:t>
            </a:r>
          </a:p>
        </p:txBody>
      </p:sp>
      <p:pic>
        <p:nvPicPr>
          <p:cNvPr id="67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480230" y="5600988"/>
            <a:ext cx="902170" cy="902170"/>
          </a:xfrm>
          <a:prstGeom prst="rect">
            <a:avLst/>
          </a:prstGeom>
        </p:spPr>
      </p:pic>
      <p:sp>
        <p:nvSpPr>
          <p:cNvPr id="69" name="Subtitle 2">
            <a:extLst>
              <a:ext uri="{FF2B5EF4-FFF2-40B4-BE49-F238E27FC236}">
                <a16:creationId xmlns:a16="http://schemas.microsoft.com/office/drawing/2014/main" id="{9C2DB7F4-66DD-D844-B74E-9BC41EDB1F0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1578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1" grpId="0" animBg="1"/>
      <p:bldP spid="12" grpId="0"/>
      <p:bldP spid="39" grpId="0"/>
      <p:bldP spid="42" grpId="0"/>
      <p:bldP spid="46" grpId="0"/>
      <p:bldP spid="48" grpId="0"/>
      <p:bldP spid="57" grpId="0"/>
      <p:bldP spid="60" grpId="0"/>
      <p:bldP spid="62" grpId="0"/>
      <p:bldP spid="77" grpId="0" animBg="1"/>
      <p:bldP spid="78" grpId="0"/>
      <p:bldP spid="80" grpId="0"/>
      <p:bldP spid="82" grpId="0"/>
      <p:bldP spid="90" grpId="0"/>
      <p:bldP spid="66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Region: us-east-2 (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ohio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en-US" dirty="0"/>
              <a:t>In templates, EC2 </a:t>
            </a:r>
            <a:r>
              <a:rPr lang="en-US" dirty="0" err="1"/>
              <a:t>Instnace</a:t>
            </a:r>
            <a:r>
              <a:rPr lang="en-US" dirty="0"/>
              <a:t> </a:t>
            </a:r>
            <a:r>
              <a:rPr lang="en-US" dirty="0" err="1"/>
              <a:t>ImageID</a:t>
            </a:r>
            <a:r>
              <a:rPr lang="en-US" dirty="0"/>
              <a:t> is hardcoded to this region (Amazon Linux AMI). If you want to test in other regions, please update the templates with ImageId equivalent to that respective region. 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Default VPC</a:t>
            </a:r>
          </a:p>
          <a:p>
            <a:pPr lvl="1"/>
            <a:r>
              <a:rPr lang="en-US" dirty="0"/>
              <a:t>Ensure we have the default VPC created in the region where we are using these templates.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Pre-requisites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D11275-38F8-794E-B2B2-8B7495B8080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8891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004" y="3338673"/>
            <a:ext cx="7519595" cy="192530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800" b="1" dirty="0">
                <a:solidFill>
                  <a:schemeClr val="accent6">
                    <a:lumMod val="75000"/>
                  </a:schemeClr>
                </a:solidFill>
              </a:rPr>
              <a:t>EC2 CloudFormation</a:t>
            </a:r>
          </a:p>
          <a:p>
            <a:pPr marL="0" indent="0" algn="ctr">
              <a:buNone/>
            </a:pPr>
            <a:r>
              <a:rPr lang="en-US" sz="5800" b="1" dirty="0">
                <a:solidFill>
                  <a:schemeClr val="accent6">
                    <a:lumMod val="75000"/>
                  </a:schemeClr>
                </a:solidFill>
              </a:rPr>
              <a:t>Stack</a:t>
            </a:r>
          </a:p>
        </p:txBody>
      </p:sp>
      <p:pic>
        <p:nvPicPr>
          <p:cNvPr id="6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0444" y="1879580"/>
            <a:ext cx="4629960" cy="462996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068111C-E2E8-5141-8314-0B4FB76F3FC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1350462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886" y="1821433"/>
            <a:ext cx="5734595" cy="5590922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1: </a:t>
            </a:r>
            <a:r>
              <a:rPr lang="en-US" dirty="0"/>
              <a:t> Create Security Group with port 22 and 8080 rules for inbound access.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2: </a:t>
            </a:r>
            <a:r>
              <a:rPr lang="en-US" dirty="0"/>
              <a:t>Create two EC2 Instances</a:t>
            </a:r>
          </a:p>
          <a:p>
            <a:pPr lvl="1"/>
            <a:r>
              <a:rPr lang="en-US" dirty="0"/>
              <a:t>Staging</a:t>
            </a:r>
          </a:p>
          <a:p>
            <a:pPr lvl="1"/>
            <a:r>
              <a:rPr lang="en-US" dirty="0"/>
              <a:t>Production</a:t>
            </a:r>
          </a:p>
          <a:p>
            <a:pPr lvl="1"/>
            <a:r>
              <a:rPr lang="en-US" dirty="0"/>
              <a:t>Update </a:t>
            </a:r>
            <a:r>
              <a:rPr lang="en-US" dirty="0" err="1"/>
              <a:t>UserData</a:t>
            </a:r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3: </a:t>
            </a:r>
            <a:r>
              <a:rPr lang="en-US" dirty="0"/>
              <a:t>Create Instance Profile Role and Instance Profile for EC2 Instances to access S3 Buckets.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4: </a:t>
            </a:r>
            <a:r>
              <a:rPr lang="en-US" dirty="0"/>
              <a:t>Create stack and verify.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EC2 CloudFormation Stack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535133" y="3892691"/>
            <a:ext cx="5877046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667529" y="4840878"/>
            <a:ext cx="173714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Staging EC2 Instance</a:t>
            </a:r>
          </a:p>
        </p:txBody>
      </p:sp>
      <p:pic>
        <p:nvPicPr>
          <p:cNvPr id="7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107" y="4055576"/>
            <a:ext cx="853440" cy="85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1233778" y="4840878"/>
            <a:ext cx="173714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Production EC2 Instance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2356" y="4055576"/>
            <a:ext cx="853440" cy="8534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029899" y="5523727"/>
            <a:ext cx="3931076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EC2 Apps CloudFormation Stack</a:t>
            </a:r>
          </a:p>
        </p:txBody>
      </p:sp>
      <p:pic>
        <p:nvPicPr>
          <p:cNvPr id="1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04996" y="5324891"/>
            <a:ext cx="563880" cy="5638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4B180B-66C8-134C-9780-D82E60B76CCD}"/>
              </a:ext>
            </a:extLst>
          </p:cNvPr>
          <p:cNvSpPr/>
          <p:nvPr/>
        </p:nvSpPr>
        <p:spPr>
          <a:xfrm>
            <a:off x="7354400" y="3500806"/>
            <a:ext cx="6335485" cy="2532204"/>
          </a:xfrm>
          <a:prstGeom prst="rect">
            <a:avLst/>
          </a:prstGeom>
          <a:noFill/>
          <a:ln w="12700">
            <a:solidFill>
              <a:srgbClr val="DF3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9728" tIns="109728" rIns="109728" bIns="54864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rgbClr val="DF3312"/>
                </a:solidFill>
              </a:rPr>
              <a:t>Security group</a:t>
            </a:r>
          </a:p>
        </p:txBody>
      </p:sp>
      <p:pic>
        <p:nvPicPr>
          <p:cNvPr id="13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6002" y="2595329"/>
            <a:ext cx="396240" cy="3962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6746002" y="2595329"/>
            <a:ext cx="7583963" cy="37662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A0ABFB-D447-D349-9C47-3EE861DD0794}"/>
              </a:ext>
            </a:extLst>
          </p:cNvPr>
          <p:cNvSpPr/>
          <p:nvPr/>
        </p:nvSpPr>
        <p:spPr>
          <a:xfrm>
            <a:off x="7109657" y="3037068"/>
            <a:ext cx="6906798" cy="3141648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chemeClr val="accent5"/>
                </a:solidFill>
              </a:rPr>
              <a:t>VPC</a:t>
            </a:r>
          </a:p>
        </p:txBody>
      </p:sp>
      <p:pic>
        <p:nvPicPr>
          <p:cNvPr id="16" name="Graphic 66">
            <a:extLst>
              <a:ext uri="{FF2B5EF4-FFF2-40B4-BE49-F238E27FC236}">
                <a16:creationId xmlns:a16="http://schemas.microsoft.com/office/drawing/2014/main" id="{811370A0-DDEF-2649-86F1-55809DBD1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7659" y="3039714"/>
            <a:ext cx="396240" cy="3962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9404669" y="4863139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Role for EC2 Instance Profile</a:t>
            </a:r>
          </a:p>
        </p:txBody>
      </p:sp>
      <p:pic>
        <p:nvPicPr>
          <p:cNvPr id="1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96198" y="4006847"/>
            <a:ext cx="902170" cy="90217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69350" y="3094139"/>
            <a:ext cx="1106996" cy="332399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Default VPC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080888" y="3566140"/>
            <a:ext cx="1354756" cy="332399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Port 22 &amp; 8080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18D28041-B4E6-1044-88E8-D369EA4C7FD0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9236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10" grpId="0"/>
      <p:bldP spid="12" grpId="0" animBg="1"/>
      <p:bldP spid="14" grpId="0" animBg="1"/>
      <p:bldP spid="15" grpId="0" animBg="1"/>
      <p:bldP spid="17" grpId="0"/>
      <p:bldP spid="19" grpId="0"/>
      <p:bldP spid="20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CodeCommit</a:t>
            </a:r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95" y="1289955"/>
            <a:ext cx="5316582" cy="531658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7C5A2FF-6305-2B41-A9CE-B4E2B67B2B7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7808402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Version Control Service </a:t>
            </a:r>
            <a:r>
              <a:rPr lang="en-US" dirty="0"/>
              <a:t>hosted by AWS </a:t>
            </a:r>
          </a:p>
          <a:p>
            <a:r>
              <a:rPr lang="en-US" dirty="0"/>
              <a:t>We can privately store and manage documents, source code, and binary files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Secure &amp; highly scalable</a:t>
            </a:r>
          </a:p>
          <a:p>
            <a:r>
              <a:rPr lang="en-US" dirty="0"/>
              <a:t>Supports standard functionality of Git (CodeCommit supports Git versions 1.7.9 and later.)</a:t>
            </a:r>
          </a:p>
          <a:p>
            <a:r>
              <a:rPr lang="en-US" dirty="0"/>
              <a:t>Uses a static user name and password in addition to standard SSH..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CodeCommit - Introduction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C11C56F-33C0-ED4D-97AB-6B9A0326EC7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8761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7670"/>
            <a:ext cx="12618720" cy="1188851"/>
          </a:xfrm>
        </p:spPr>
        <p:txBody>
          <a:bodyPr/>
          <a:lstStyle/>
          <a:p>
            <a:r>
              <a:rPr lang="en-US" b="1" dirty="0"/>
              <a:t>CodeCommit – Integration with AWS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650458" y="4263184"/>
            <a:ext cx="197118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CodeCommit</a:t>
            </a:r>
          </a:p>
        </p:txBody>
      </p:sp>
      <p:pic>
        <p:nvPicPr>
          <p:cNvPr id="6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3548" y="4021130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1022015" y="1616539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CodeStar</a:t>
            </a:r>
          </a:p>
        </p:txBody>
      </p:sp>
      <p:pic>
        <p:nvPicPr>
          <p:cNvPr id="8" name="Graphic 26">
            <a:extLst>
              <a:ext uri="{FF2B5EF4-FFF2-40B4-BE49-F238E27FC236}">
                <a16:creationId xmlns:a16="http://schemas.microsoft.com/office/drawing/2014/main" id="{242171AE-7602-DE40-AE98-C20365693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6437" y="1985870"/>
            <a:ext cx="853440" cy="85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916521" y="1617952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CodeBuild</a:t>
            </a:r>
          </a:p>
        </p:txBody>
      </p:sp>
      <p:pic>
        <p:nvPicPr>
          <p:cNvPr id="10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4300" y="1967318"/>
            <a:ext cx="853440" cy="853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24383" y="1617952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CodePipeline</a:t>
            </a:r>
          </a:p>
        </p:txBody>
      </p:sp>
      <p:pic>
        <p:nvPicPr>
          <p:cNvPr id="12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8806" y="1967318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733548" y="1617952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Cloud9</a:t>
            </a:r>
          </a:p>
        </p:txBody>
      </p:sp>
      <p:pic>
        <p:nvPicPr>
          <p:cNvPr id="14" name="Graphic 56">
            <a:extLst>
              <a:ext uri="{FF2B5EF4-FFF2-40B4-BE49-F238E27FC236}">
                <a16:creationId xmlns:a16="http://schemas.microsoft.com/office/drawing/2014/main" id="{569812B6-5B8D-3C48-95FA-E1A87FA11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87970" y="1967318"/>
            <a:ext cx="853440" cy="853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A8BB9A-4B84-154B-A7D0-6E087DA04F49}"/>
              </a:ext>
            </a:extLst>
          </p:cNvPr>
          <p:cNvSpPr txBox="1"/>
          <p:nvPr/>
        </p:nvSpPr>
        <p:spPr>
          <a:xfrm>
            <a:off x="8724290" y="1616538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Amplify</a:t>
            </a:r>
          </a:p>
        </p:txBody>
      </p:sp>
      <p:pic>
        <p:nvPicPr>
          <p:cNvPr id="16" name="Graphic 26">
            <a:extLst>
              <a:ext uri="{FF2B5EF4-FFF2-40B4-BE49-F238E27FC236}">
                <a16:creationId xmlns:a16="http://schemas.microsoft.com/office/drawing/2014/main" id="{77BDB3A6-809A-4C4A-B532-A364BCB0BE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78713" y="1959817"/>
            <a:ext cx="853440" cy="8534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10677437" y="1617952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CloudFormation</a:t>
            </a:r>
          </a:p>
        </p:txBody>
      </p:sp>
      <p:pic>
        <p:nvPicPr>
          <p:cNvPr id="18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631859" y="1987284"/>
            <a:ext cx="853440" cy="8534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0819157" y="7174164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CloudWatch</a:t>
            </a:r>
          </a:p>
        </p:txBody>
      </p:sp>
      <p:pic>
        <p:nvPicPr>
          <p:cNvPr id="20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773579" y="627616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35D7CEE-E2AA-1544-8955-AF7B4EC85002}"/>
              </a:ext>
            </a:extLst>
          </p:cNvPr>
          <p:cNvSpPr txBox="1"/>
          <p:nvPr/>
        </p:nvSpPr>
        <p:spPr>
          <a:xfrm>
            <a:off x="8869574" y="7218718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CloudTrail</a:t>
            </a:r>
          </a:p>
        </p:txBody>
      </p:sp>
      <p:pic>
        <p:nvPicPr>
          <p:cNvPr id="22" name="Graphic 51">
            <a:extLst>
              <a:ext uri="{FF2B5EF4-FFF2-40B4-BE49-F238E27FC236}">
                <a16:creationId xmlns:a16="http://schemas.microsoft.com/office/drawing/2014/main" id="{C908DA3E-1AF9-E84D-96D9-F3076F3FEBC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73209" y="6320723"/>
            <a:ext cx="853440" cy="8534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984415" y="7174164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Elastic Beanstalk</a:t>
            </a:r>
          </a:p>
        </p:txBody>
      </p:sp>
      <p:pic>
        <p:nvPicPr>
          <p:cNvPr id="24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907279" y="6320723"/>
            <a:ext cx="853440" cy="853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0A92ED3-A03E-B349-8121-A448B8DC0767}"/>
              </a:ext>
            </a:extLst>
          </p:cNvPr>
          <p:cNvSpPr txBox="1"/>
          <p:nvPr/>
        </p:nvSpPr>
        <p:spPr>
          <a:xfrm>
            <a:off x="4904903" y="7113342"/>
            <a:ext cx="276228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Key Management Service</a:t>
            </a:r>
          </a:p>
        </p:txBody>
      </p:sp>
      <p:pic>
        <p:nvPicPr>
          <p:cNvPr id="26" name="Graphic 33">
            <a:extLst>
              <a:ext uri="{FF2B5EF4-FFF2-40B4-BE49-F238E27FC236}">
                <a16:creationId xmlns:a16="http://schemas.microsoft.com/office/drawing/2014/main" id="{CA8733F1-1CBF-494B-B1CC-CBCDB7037E2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80108" y="6320723"/>
            <a:ext cx="853440" cy="8534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2120268" y="7107427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28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29877" y="6320723"/>
            <a:ext cx="853440" cy="853440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stCxn id="8" idx="2"/>
            <a:endCxn id="6" idx="0"/>
          </p:cNvCxnSpPr>
          <p:nvPr/>
        </p:nvCxnSpPr>
        <p:spPr>
          <a:xfrm>
            <a:off x="2403158" y="2839310"/>
            <a:ext cx="4757111" cy="11818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2"/>
            <a:endCxn id="6" idx="0"/>
          </p:cNvCxnSpPr>
          <p:nvPr/>
        </p:nvCxnSpPr>
        <p:spPr>
          <a:xfrm>
            <a:off x="6105526" y="2820758"/>
            <a:ext cx="105474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0" idx="2"/>
            <a:endCxn id="6" idx="0"/>
          </p:cNvCxnSpPr>
          <p:nvPr/>
        </p:nvCxnSpPr>
        <p:spPr>
          <a:xfrm>
            <a:off x="4211020" y="2820758"/>
            <a:ext cx="2949248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0"/>
            <a:endCxn id="14" idx="2"/>
          </p:cNvCxnSpPr>
          <p:nvPr/>
        </p:nvCxnSpPr>
        <p:spPr>
          <a:xfrm flipV="1">
            <a:off x="7160268" y="2820758"/>
            <a:ext cx="954422" cy="12003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" idx="0"/>
            <a:endCxn id="16" idx="2"/>
          </p:cNvCxnSpPr>
          <p:nvPr/>
        </p:nvCxnSpPr>
        <p:spPr>
          <a:xfrm flipV="1">
            <a:off x="7160268" y="2813258"/>
            <a:ext cx="2945165" cy="12078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6" idx="0"/>
            <a:endCxn id="18" idx="2"/>
          </p:cNvCxnSpPr>
          <p:nvPr/>
        </p:nvCxnSpPr>
        <p:spPr>
          <a:xfrm flipV="1">
            <a:off x="7160268" y="2840724"/>
            <a:ext cx="4898311" cy="118040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0"/>
            <a:endCxn id="6" idx="2"/>
          </p:cNvCxnSpPr>
          <p:nvPr/>
        </p:nvCxnSpPr>
        <p:spPr>
          <a:xfrm flipV="1">
            <a:off x="3256598" y="4874571"/>
            <a:ext cx="390367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0"/>
            <a:endCxn id="6" idx="2"/>
          </p:cNvCxnSpPr>
          <p:nvPr/>
        </p:nvCxnSpPr>
        <p:spPr>
          <a:xfrm flipV="1">
            <a:off x="6306828" y="4874571"/>
            <a:ext cx="853440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4" idx="0"/>
            <a:endCxn id="6" idx="2"/>
          </p:cNvCxnSpPr>
          <p:nvPr/>
        </p:nvCxnSpPr>
        <p:spPr>
          <a:xfrm flipH="1" flipV="1">
            <a:off x="7160269" y="4874571"/>
            <a:ext cx="117373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" idx="2"/>
            <a:endCxn id="22" idx="0"/>
          </p:cNvCxnSpPr>
          <p:nvPr/>
        </p:nvCxnSpPr>
        <p:spPr>
          <a:xfrm>
            <a:off x="7160269" y="4874571"/>
            <a:ext cx="3039661" cy="144615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6" idx="2"/>
            <a:endCxn id="20" idx="0"/>
          </p:cNvCxnSpPr>
          <p:nvPr/>
        </p:nvCxnSpPr>
        <p:spPr>
          <a:xfrm>
            <a:off x="7160268" y="4874571"/>
            <a:ext cx="5040031" cy="140159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ubtitle 2">
            <a:extLst>
              <a:ext uri="{FF2B5EF4-FFF2-40B4-BE49-F238E27FC236}">
                <a16:creationId xmlns:a16="http://schemas.microsoft.com/office/drawing/2014/main" id="{44AB2611-D767-CE46-BAEB-63519B8CBC4A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037368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677742"/>
            <a:ext cx="8373292" cy="559092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Step#1: Sample Spring Boot Rest Application</a:t>
            </a:r>
          </a:p>
          <a:p>
            <a:pPr lvl="1"/>
            <a:r>
              <a:rPr lang="en-US" dirty="0"/>
              <a:t>Pre-requisites</a:t>
            </a:r>
          </a:p>
          <a:p>
            <a:pPr lvl="2"/>
            <a:r>
              <a:rPr lang="en-US" dirty="0"/>
              <a:t>Install STS IDE</a:t>
            </a:r>
          </a:p>
          <a:p>
            <a:pPr lvl="1"/>
            <a:r>
              <a:rPr lang="en-US" dirty="0"/>
              <a:t>Create Spring boot rest application.</a:t>
            </a:r>
          </a:p>
          <a:p>
            <a:pPr lvl="1"/>
            <a:r>
              <a:rPr lang="en-US" dirty="0"/>
              <a:t>Test it.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Step#2: GIT Repository</a:t>
            </a:r>
          </a:p>
          <a:p>
            <a:pPr lvl="1"/>
            <a:r>
              <a:rPr lang="en-US" dirty="0"/>
              <a:t>Create a local </a:t>
            </a:r>
            <a:r>
              <a:rPr lang="en-US" dirty="0" err="1"/>
              <a:t>git</a:t>
            </a:r>
            <a:r>
              <a:rPr lang="en-US" dirty="0"/>
              <a:t> repository and check-in code.</a:t>
            </a:r>
          </a:p>
          <a:p>
            <a:pPr lvl="1"/>
            <a:r>
              <a:rPr lang="en-US" dirty="0"/>
              <a:t>Create a remote </a:t>
            </a:r>
            <a:r>
              <a:rPr lang="en-US" dirty="0" err="1"/>
              <a:t>git</a:t>
            </a:r>
            <a:r>
              <a:rPr lang="en-US" dirty="0"/>
              <a:t> repository in AWS Code Commit.</a:t>
            </a:r>
          </a:p>
          <a:p>
            <a:pPr lvl="1"/>
            <a:r>
              <a:rPr lang="en-US" dirty="0"/>
              <a:t>Create Code Commit </a:t>
            </a:r>
            <a:r>
              <a:rPr lang="en-US" dirty="0" err="1"/>
              <a:t>git</a:t>
            </a:r>
            <a:r>
              <a:rPr lang="en-US" dirty="0"/>
              <a:t> credentials to connect. </a:t>
            </a:r>
          </a:p>
          <a:p>
            <a:pPr lvl="1"/>
            <a:r>
              <a:rPr lang="en-US" dirty="0"/>
              <a:t>Push the code to remote </a:t>
            </a:r>
            <a:r>
              <a:rPr lang="en-US" dirty="0" err="1"/>
              <a:t>git</a:t>
            </a:r>
            <a:r>
              <a:rPr lang="en-US" dirty="0"/>
              <a:t> repository.</a:t>
            </a:r>
          </a:p>
          <a:p>
            <a:pPr lvl="1"/>
            <a:r>
              <a:rPr lang="en-US" dirty="0"/>
              <a:t>Verify code in AWS Code Commit.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Step#3: CodeCommit Features</a:t>
            </a:r>
          </a:p>
          <a:p>
            <a:pPr lvl="1"/>
            <a:r>
              <a:rPr lang="en-US" dirty="0"/>
              <a:t>Code, Commits, Branches</a:t>
            </a:r>
          </a:p>
          <a:p>
            <a:pPr lvl="1"/>
            <a:r>
              <a:rPr lang="en-US" dirty="0"/>
              <a:t>Settings: Notifications, Triggers</a:t>
            </a:r>
          </a:p>
          <a:p>
            <a:pPr lvl="1"/>
            <a:r>
              <a:rPr lang="en-US" dirty="0"/>
              <a:t>Pull Requests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CodeCommit -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10726306" y="6883033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CodeCommit</a:t>
            </a:r>
            <a:endParaRPr lang="en-US" sz="1700" dirty="0"/>
          </a:p>
        </p:txBody>
      </p:sp>
      <p:pic>
        <p:nvPicPr>
          <p:cNvPr id="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0728" y="6079422"/>
            <a:ext cx="853440" cy="853440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8268" y="5436616"/>
            <a:ext cx="396240" cy="396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1048268" y="5436615"/>
            <a:ext cx="2118360" cy="18320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11" name="Can 10"/>
          <p:cNvSpPr/>
          <p:nvPr/>
        </p:nvSpPr>
        <p:spPr>
          <a:xfrm>
            <a:off x="11444509" y="2743201"/>
            <a:ext cx="1186681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Local Git Repo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087427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306318" y="4157480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088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2450223" y="1621143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cxnSp>
        <p:nvCxnSpPr>
          <p:cNvPr id="8" name="Straight Arrow Connector 7"/>
          <p:cNvCxnSpPr>
            <a:stCxn id="1040" idx="2"/>
            <a:endCxn id="11" idx="1"/>
          </p:cNvCxnSpPr>
          <p:nvPr/>
        </p:nvCxnSpPr>
        <p:spPr>
          <a:xfrm>
            <a:off x="12035682" y="2241404"/>
            <a:ext cx="2167" cy="501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77202007-F9E2-8349-B095-4A9C7F3E54B6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8401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CodeBuild</a:t>
            </a:r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426" y="1442094"/>
            <a:ext cx="4553758" cy="45537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7DCA05F-60E1-524B-9AB8-442E0A582729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207789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636" y="236051"/>
            <a:ext cx="4412303" cy="580468"/>
          </a:xfrm>
        </p:spPr>
        <p:txBody>
          <a:bodyPr>
            <a:normAutofit/>
          </a:bodyPr>
          <a:lstStyle/>
          <a:p>
            <a:pPr algn="l"/>
            <a:r>
              <a:rPr lang="en-US" sz="2600" b="1" dirty="0"/>
              <a:t>CodeBuild – AWS  Web Console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326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7866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87866" y="3947410"/>
            <a:ext cx="347762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432" y="95290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25636" y="1094025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97417" y="3327098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418223" y="518239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480286" y="6653625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54878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06226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4006512" y="6760304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3247047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3708319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" idx="0"/>
          </p:cNvCxnSpPr>
          <p:nvPr/>
        </p:nvCxnSpPr>
        <p:spPr>
          <a:xfrm>
            <a:off x="3222736" y="3127698"/>
            <a:ext cx="24311" cy="12665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2"/>
            <a:endCxn id="48" idx="1"/>
          </p:cNvCxnSpPr>
          <p:nvPr/>
        </p:nvCxnSpPr>
        <p:spPr>
          <a:xfrm>
            <a:off x="3237027" y="1824096"/>
            <a:ext cx="17363" cy="486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175461" y="3707027"/>
            <a:ext cx="3973933" cy="3705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447390" y="3728544"/>
            <a:ext cx="2099164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CodeBuild Stack</a:t>
            </a:r>
          </a:p>
        </p:txBody>
      </p:sp>
      <p:pic>
        <p:nvPicPr>
          <p:cNvPr id="2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41028" y="3721855"/>
            <a:ext cx="563880" cy="563880"/>
          </a:xfrm>
          <a:prstGeom prst="rect">
            <a:avLst/>
          </a:prstGeom>
        </p:spPr>
      </p:pic>
      <p:pic>
        <p:nvPicPr>
          <p:cNvPr id="29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4981" y="4394269"/>
            <a:ext cx="853440" cy="85344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9195791" y="2069558"/>
            <a:ext cx="1313945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pic>
        <p:nvPicPr>
          <p:cNvPr id="31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46" y="92535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847126" y="2859306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9008983" y="518239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9125420" y="6686163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35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9532" y="5857759"/>
            <a:ext cx="853440" cy="853440"/>
          </a:xfrm>
          <a:prstGeom prst="rect">
            <a:avLst/>
          </a:prstGeom>
        </p:spPr>
      </p:pic>
      <p:pic>
        <p:nvPicPr>
          <p:cNvPr id="37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20881" y="5857759"/>
            <a:ext cx="853440" cy="85344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0621166" y="6760304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39" name="Straight Arrow Connector 38"/>
          <p:cNvCxnSpPr>
            <a:stCxn id="29" idx="2"/>
            <a:endCxn id="35" idx="0"/>
          </p:cNvCxnSpPr>
          <p:nvPr/>
        </p:nvCxnSpPr>
        <p:spPr>
          <a:xfrm>
            <a:off x="9861701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7" idx="1"/>
          </p:cNvCxnSpPr>
          <p:nvPr/>
        </p:nvCxnSpPr>
        <p:spPr>
          <a:xfrm>
            <a:off x="1032297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3"/>
            <a:endCxn id="29" idx="0"/>
          </p:cNvCxnSpPr>
          <p:nvPr/>
        </p:nvCxnSpPr>
        <p:spPr>
          <a:xfrm>
            <a:off x="9852763" y="2921653"/>
            <a:ext cx="8938" cy="1472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1" idx="2"/>
            <a:endCxn id="30" idx="1"/>
          </p:cNvCxnSpPr>
          <p:nvPr/>
        </p:nvCxnSpPr>
        <p:spPr>
          <a:xfrm flipH="1">
            <a:off x="9852763" y="1796546"/>
            <a:ext cx="1877" cy="27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353788" y="1092326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pic>
        <p:nvPicPr>
          <p:cNvPr id="44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7181" y="3274774"/>
            <a:ext cx="432253" cy="43225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8611987" y="3232528"/>
            <a:ext cx="4685682" cy="431780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11055511" y="5020766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47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5866" y="4352024"/>
            <a:ext cx="830369" cy="830369"/>
          </a:xfrm>
          <a:prstGeom prst="rect">
            <a:avLst/>
          </a:prstGeom>
        </p:spPr>
      </p:pic>
      <p:sp>
        <p:nvSpPr>
          <p:cNvPr id="48" name="Can 47"/>
          <p:cNvSpPr/>
          <p:nvPr/>
        </p:nvSpPr>
        <p:spPr>
          <a:xfrm>
            <a:off x="2597417" y="2310480"/>
            <a:ext cx="1313945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sp>
        <p:nvSpPr>
          <p:cNvPr id="49" name="Title 3"/>
          <p:cNvSpPr txBox="1">
            <a:spLocks/>
          </p:cNvSpPr>
          <p:nvPr/>
        </p:nvSpPr>
        <p:spPr>
          <a:xfrm>
            <a:off x="8248143" y="248102"/>
            <a:ext cx="4412303" cy="5804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/>
              <a:t>CodeBuild – AWS  CloudFormation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7178936" y="330403"/>
            <a:ext cx="0" cy="7055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Subtitle 2">
            <a:extLst>
              <a:ext uri="{FF2B5EF4-FFF2-40B4-BE49-F238E27FC236}">
                <a16:creationId xmlns:a16="http://schemas.microsoft.com/office/drawing/2014/main" id="{9594FABB-FD29-E14B-B827-1FDFCDDE8D58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6151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5" grpId="0"/>
      <p:bldP spid="16" grpId="0"/>
      <p:bldP spid="17" grpId="0"/>
      <p:bldP spid="18" grpId="0"/>
      <p:bldP spid="21" grpId="0"/>
      <p:bldP spid="24" grpId="0" animBg="1"/>
      <p:bldP spid="26" grpId="0"/>
      <p:bldP spid="30" grpId="0" animBg="1"/>
      <p:bldP spid="32" grpId="0"/>
      <p:bldP spid="33" grpId="0"/>
      <p:bldP spid="34" grpId="0"/>
      <p:bldP spid="38" grpId="0"/>
      <p:bldP spid="43" grpId="0"/>
      <p:bldP spid="45" grpId="0" animBg="1"/>
      <p:bldP spid="46" grpId="0"/>
      <p:bldP spid="48" grpId="0" animBg="1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2"/>
          <p:cNvSpPr/>
          <p:nvPr/>
        </p:nvSpPr>
        <p:spPr>
          <a:xfrm>
            <a:off x="84353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68554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778753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AWS Developer Tools or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3297174" y="147142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4093463" y="1743011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72033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513257" y="176663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14349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899737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0551414" y="1456183"/>
            <a:ext cx="2737103" cy="1104138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1390057" y="173615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60388" y="3888739"/>
            <a:ext cx="172783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01099"/>
              </a:lnSpc>
              <a:spcBef>
                <a:spcPts val="95"/>
              </a:spcBef>
            </a:pPr>
            <a:r>
              <a:rPr sz="1900" spc="-240" dirty="0">
                <a:latin typeface="Arial"/>
                <a:cs typeface="Arial"/>
              </a:rPr>
              <a:t>AWS </a:t>
            </a:r>
            <a:r>
              <a:rPr sz="1900" spc="-100" dirty="0">
                <a:latin typeface="Arial"/>
                <a:cs typeface="Arial"/>
              </a:rPr>
              <a:t>CodeBuild </a:t>
            </a:r>
            <a:r>
              <a:rPr sz="1900" spc="-155" dirty="0">
                <a:latin typeface="Arial"/>
                <a:cs typeface="Arial"/>
              </a:rPr>
              <a:t>+  </a:t>
            </a:r>
            <a:r>
              <a:rPr lang="en-US" sz="1900" spc="-155" dirty="0">
                <a:latin typeface="Arial"/>
                <a:cs typeface="Arial"/>
              </a:rPr>
              <a:t>T</a:t>
            </a:r>
            <a:r>
              <a:rPr sz="1900" spc="10" dirty="0">
                <a:latin typeface="Arial"/>
                <a:cs typeface="Arial"/>
              </a:rPr>
              <a:t>hird</a:t>
            </a:r>
            <a:r>
              <a:rPr sz="1900" spc="-114" dirty="0">
                <a:latin typeface="Arial"/>
                <a:cs typeface="Arial"/>
              </a:rPr>
              <a:t> </a:t>
            </a:r>
            <a:r>
              <a:rPr lang="en-US" sz="1900" spc="-25" dirty="0">
                <a:latin typeface="Arial"/>
                <a:cs typeface="Arial"/>
              </a:rPr>
              <a:t>P</a:t>
            </a:r>
            <a:r>
              <a:rPr sz="1900" spc="-25" dirty="0">
                <a:latin typeface="Arial"/>
                <a:cs typeface="Arial"/>
              </a:rPr>
              <a:t>arty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519672" y="2798064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951992" y="3853433"/>
            <a:ext cx="183388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25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CodeCommit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1392936" y="2791967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3853433"/>
            <a:ext cx="154940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30" dirty="0">
                <a:latin typeface="Arial"/>
                <a:cs typeface="Arial"/>
              </a:rPr>
              <a:t> </a:t>
            </a:r>
            <a:r>
              <a:rPr sz="1900" spc="-100" dirty="0">
                <a:latin typeface="Arial"/>
                <a:cs typeface="Arial"/>
              </a:rPr>
              <a:t>CodeBuild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4126991" y="2791967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/>
          <p:cNvSpPr txBox="1"/>
          <p:nvPr/>
        </p:nvSpPr>
        <p:spPr>
          <a:xfrm>
            <a:off x="8634729" y="3868673"/>
            <a:ext cx="174117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105" dirty="0">
                <a:latin typeface="Arial"/>
                <a:cs typeface="Arial"/>
              </a:rPr>
              <a:t>CodeDeploy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2" name="object 27"/>
          <p:cNvSpPr/>
          <p:nvPr/>
        </p:nvSpPr>
        <p:spPr>
          <a:xfrm>
            <a:off x="9014460" y="2772155"/>
            <a:ext cx="1069848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5"/>
          <p:cNvSpPr/>
          <p:nvPr/>
        </p:nvSpPr>
        <p:spPr>
          <a:xfrm>
            <a:off x="10725911" y="2828543"/>
            <a:ext cx="1050163" cy="10601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6"/>
          <p:cNvSpPr txBox="1"/>
          <p:nvPr/>
        </p:nvSpPr>
        <p:spPr>
          <a:xfrm>
            <a:off x="10676889" y="3955795"/>
            <a:ext cx="109918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180" dirty="0">
                <a:latin typeface="Arial"/>
                <a:cs typeface="Arial"/>
              </a:rPr>
              <a:t>X-Ray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6" name="object 37"/>
          <p:cNvSpPr txBox="1"/>
          <p:nvPr/>
        </p:nvSpPr>
        <p:spPr>
          <a:xfrm>
            <a:off x="11845797" y="3832986"/>
            <a:ext cx="1228725" cy="6028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sz="1900" spc="-114" dirty="0">
                <a:latin typeface="Arial"/>
                <a:cs typeface="Arial"/>
              </a:rPr>
              <a:t>Amazon  </a:t>
            </a:r>
            <a:r>
              <a:rPr sz="1900" spc="-90" dirty="0">
                <a:latin typeface="Arial"/>
                <a:cs typeface="Arial"/>
              </a:rPr>
              <a:t>Cloud</a:t>
            </a:r>
            <a:r>
              <a:rPr sz="1900" spc="-235" dirty="0">
                <a:latin typeface="Arial"/>
                <a:cs typeface="Arial"/>
              </a:rPr>
              <a:t>W</a:t>
            </a:r>
            <a:r>
              <a:rPr sz="1900" spc="-150" dirty="0">
                <a:latin typeface="Arial"/>
                <a:cs typeface="Arial"/>
              </a:rPr>
              <a:t>a</a:t>
            </a:r>
            <a:r>
              <a:rPr sz="1900" spc="95" dirty="0">
                <a:latin typeface="Arial"/>
                <a:cs typeface="Arial"/>
              </a:rPr>
              <a:t>t</a:t>
            </a:r>
            <a:r>
              <a:rPr sz="1900" spc="-95" dirty="0">
                <a:latin typeface="Arial"/>
                <a:cs typeface="Arial"/>
              </a:rPr>
              <a:t>ch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1882628" y="2798064"/>
            <a:ext cx="1059180" cy="1060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15"/>
          <p:cNvSpPr/>
          <p:nvPr/>
        </p:nvSpPr>
        <p:spPr>
          <a:xfrm>
            <a:off x="843535" y="4275187"/>
            <a:ext cx="5069586" cy="1094740"/>
          </a:xfrm>
          <a:custGeom>
            <a:avLst/>
            <a:gdLst/>
            <a:ahLst/>
            <a:cxnLst/>
            <a:rect l="l" t="t" r="r" b="b"/>
            <a:pathLst>
              <a:path w="5876925" h="1094739">
                <a:moveTo>
                  <a:pt x="5329428" y="0"/>
                </a:moveTo>
                <a:lnTo>
                  <a:pt x="5329428" y="273558"/>
                </a:lnTo>
                <a:lnTo>
                  <a:pt x="0" y="273558"/>
                </a:lnTo>
                <a:lnTo>
                  <a:pt x="0" y="820674"/>
                </a:lnTo>
                <a:lnTo>
                  <a:pt x="5329428" y="820674"/>
                </a:lnTo>
                <a:lnTo>
                  <a:pt x="5329428" y="1094232"/>
                </a:lnTo>
                <a:lnTo>
                  <a:pt x="5876544" y="547115"/>
                </a:lnTo>
                <a:lnTo>
                  <a:pt x="5329428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17"/>
          <p:cNvSpPr/>
          <p:nvPr/>
        </p:nvSpPr>
        <p:spPr>
          <a:xfrm>
            <a:off x="1052888" y="4696637"/>
            <a:ext cx="2416563" cy="2518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8"/>
          <p:cNvSpPr/>
          <p:nvPr/>
        </p:nvSpPr>
        <p:spPr>
          <a:xfrm>
            <a:off x="843534" y="5336729"/>
            <a:ext cx="12230987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20"/>
          <p:cNvSpPr/>
          <p:nvPr/>
        </p:nvSpPr>
        <p:spPr>
          <a:xfrm>
            <a:off x="9158032" y="5737668"/>
            <a:ext cx="2950756" cy="2614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28"/>
          <p:cNvSpPr txBox="1"/>
          <p:nvPr/>
        </p:nvSpPr>
        <p:spPr>
          <a:xfrm>
            <a:off x="6076314" y="7311034"/>
            <a:ext cx="18434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240" dirty="0">
                <a:latin typeface="Arial"/>
                <a:cs typeface="Arial"/>
              </a:rPr>
              <a:t>AWS</a:t>
            </a:r>
            <a:r>
              <a:rPr sz="1900" spc="-160" dirty="0">
                <a:latin typeface="Arial"/>
                <a:cs typeface="Arial"/>
              </a:rPr>
              <a:t> </a:t>
            </a:r>
            <a:r>
              <a:rPr sz="1900" spc="-90" dirty="0">
                <a:latin typeface="Arial"/>
                <a:cs typeface="Arial"/>
              </a:rPr>
              <a:t>CodePipeline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9" name="object 29"/>
          <p:cNvSpPr/>
          <p:nvPr/>
        </p:nvSpPr>
        <p:spPr>
          <a:xfrm>
            <a:off x="6571488" y="6455664"/>
            <a:ext cx="854964" cy="8549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23"/>
          <p:cNvSpPr/>
          <p:nvPr/>
        </p:nvSpPr>
        <p:spPr>
          <a:xfrm>
            <a:off x="965770" y="5740397"/>
            <a:ext cx="2445423" cy="26149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2330409-41B2-A34E-89EB-565AAFC5D58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5773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 animBg="1"/>
      <p:bldP spid="55" grpId="0"/>
      <p:bldP spid="56" grpId="0"/>
      <p:bldP spid="57" grpId="0" animBg="1"/>
      <p:bldP spid="36" grpId="0" animBg="1"/>
      <p:bldP spid="37" grpId="0" animBg="1"/>
      <p:bldP spid="65" grpId="0" animBg="1"/>
      <p:bldP spid="66" grpId="0" animBg="1"/>
      <p:bldP spid="68" grpId="0"/>
      <p:bldP spid="69" grpId="0" animBg="1"/>
      <p:bldP spid="70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CodeBuild is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fully managed </a:t>
            </a:r>
            <a:r>
              <a:rPr lang="en-US" dirty="0"/>
              <a:t>build service in the cloud.</a:t>
            </a:r>
          </a:p>
          <a:p>
            <a:r>
              <a:rPr lang="en-US" dirty="0"/>
              <a:t>Compiles your source code, runs unit tests, and produces artifacts that are ready to deploy.</a:t>
            </a:r>
          </a:p>
          <a:p>
            <a:r>
              <a:rPr lang="en-US" dirty="0"/>
              <a:t>Eliminates the need to provision, manage, and scale your own build servers. </a:t>
            </a:r>
          </a:p>
          <a:p>
            <a:r>
              <a:rPr lang="en-US" dirty="0"/>
              <a:t>It provides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prepackaged build environments </a:t>
            </a:r>
            <a:r>
              <a:rPr lang="en-US" dirty="0"/>
              <a:t>for the most popular programming languages and build tools such as Apache Maven, </a:t>
            </a:r>
            <a:r>
              <a:rPr lang="en-US" dirty="0" err="1"/>
              <a:t>Gradle</a:t>
            </a:r>
            <a:r>
              <a:rPr lang="en-US" dirty="0"/>
              <a:t>, and more.</a:t>
            </a:r>
          </a:p>
          <a:p>
            <a:r>
              <a:rPr lang="en-US" dirty="0"/>
              <a:t>We can also customize build environments in CodeBuild to use </a:t>
            </a:r>
            <a:r>
              <a:rPr lang="en-US" dirty="0" err="1"/>
              <a:t>ourown</a:t>
            </a:r>
            <a:r>
              <a:rPr lang="en-US" dirty="0"/>
              <a:t> build tools.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Scales automatically </a:t>
            </a:r>
            <a:r>
              <a:rPr lang="en-US" dirty="0"/>
              <a:t>to meet peak build requests.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CodeBuild - Introduction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9625300-34D3-6E4D-92E3-82E81BB4178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2451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ocs.aws.amazon.com/codebuild/latest/userguide/images/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" y="3024052"/>
            <a:ext cx="5829300" cy="315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59412" y="797305"/>
            <a:ext cx="2870722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How to run CodeBuild?</a:t>
            </a:r>
          </a:p>
        </p:txBody>
      </p:sp>
      <p:pic>
        <p:nvPicPr>
          <p:cNvPr id="3074" name="Picture 2" descr="https://docs.aws.amazon.com/codebuild/latest/userguide/images/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2" y="1528356"/>
            <a:ext cx="8190461" cy="576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89799" y="784237"/>
            <a:ext cx="2855397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How CodeBuild works?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11763554-F699-194B-878F-D3FDDDF222F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5107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6471426" y="3964860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CodeBuild</a:t>
            </a:r>
            <a:endParaRPr lang="en-US" sz="1700" dirty="0"/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19590" y="3062314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894972" y="429937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CodeCommit</a:t>
            </a:r>
            <a:endParaRPr lang="en-US" sz="1700" dirty="0"/>
          </a:p>
        </p:txBody>
      </p:sp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2067" y="919547"/>
            <a:ext cx="853440" cy="853440"/>
          </a:xfrm>
          <a:prstGeom prst="rect">
            <a:avLst/>
          </a:prstGeom>
        </p:spPr>
      </p:pic>
      <p:pic>
        <p:nvPicPr>
          <p:cNvPr id="9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679" y="919547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3761760" y="291683"/>
            <a:ext cx="276228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Simple Storage Service (S3)</a:t>
            </a:r>
          </a:p>
        </p:txBody>
      </p:sp>
      <p:pic>
        <p:nvPicPr>
          <p:cNvPr id="4098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949" y="902974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721647" y="557548"/>
            <a:ext cx="170580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GitHub</a:t>
            </a:r>
          </a:p>
        </p:txBody>
      </p:sp>
      <p:sp>
        <p:nvSpPr>
          <p:cNvPr id="11" name="AutoShape 4" descr="Image result for github enterprise logo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02" y="929097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227016" y="550215"/>
            <a:ext cx="203780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GitHub Enterprise</a:t>
            </a:r>
          </a:p>
        </p:txBody>
      </p:sp>
      <p:pic>
        <p:nvPicPr>
          <p:cNvPr id="4102" name="Picture 6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559" y="1009785"/>
            <a:ext cx="763318" cy="76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1643470" y="582482"/>
            <a:ext cx="1505497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Bitbucket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157505" y="291683"/>
            <a:ext cx="11991462" cy="170690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92446" y="-94509"/>
            <a:ext cx="1015919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cxnSp>
        <p:nvCxnSpPr>
          <p:cNvPr id="21" name="Straight Connector 20"/>
          <p:cNvCxnSpPr>
            <a:stCxn id="8" idx="2"/>
            <a:endCxn id="6" idx="0"/>
          </p:cNvCxnSpPr>
          <p:nvPr/>
        </p:nvCxnSpPr>
        <p:spPr>
          <a:xfrm>
            <a:off x="2148788" y="1772987"/>
            <a:ext cx="4897523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2"/>
            <a:endCxn id="6" idx="0"/>
          </p:cNvCxnSpPr>
          <p:nvPr/>
        </p:nvCxnSpPr>
        <p:spPr>
          <a:xfrm>
            <a:off x="5038400" y="1772987"/>
            <a:ext cx="2007911" cy="128932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098" idx="2"/>
            <a:endCxn id="6" idx="0"/>
          </p:cNvCxnSpPr>
          <p:nvPr/>
        </p:nvCxnSpPr>
        <p:spPr>
          <a:xfrm flipH="1">
            <a:off x="7046310" y="1775409"/>
            <a:ext cx="560856" cy="128690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" idx="2"/>
            <a:endCxn id="6" idx="0"/>
          </p:cNvCxnSpPr>
          <p:nvPr/>
        </p:nvCxnSpPr>
        <p:spPr>
          <a:xfrm flipH="1">
            <a:off x="7046311" y="1801531"/>
            <a:ext cx="3199609" cy="126078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4102" idx="2"/>
            <a:endCxn id="6" idx="0"/>
          </p:cNvCxnSpPr>
          <p:nvPr/>
        </p:nvCxnSpPr>
        <p:spPr>
          <a:xfrm flipH="1">
            <a:off x="7046311" y="1773103"/>
            <a:ext cx="5349908" cy="12892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9722" y="5722272"/>
            <a:ext cx="853440" cy="85344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37933" y="6631043"/>
            <a:ext cx="276228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Simple Storage Service (S3)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820280" y="5564781"/>
            <a:ext cx="2603760" cy="1694126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587470" y="7237765"/>
            <a:ext cx="1214115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Artifacts</a:t>
            </a:r>
          </a:p>
        </p:txBody>
      </p:sp>
      <p:cxnSp>
        <p:nvCxnSpPr>
          <p:cNvPr id="34" name="Straight Arrow Connector 33"/>
          <p:cNvCxnSpPr>
            <a:stCxn id="6" idx="2"/>
            <a:endCxn id="32" idx="0"/>
          </p:cNvCxnSpPr>
          <p:nvPr/>
        </p:nvCxnSpPr>
        <p:spPr>
          <a:xfrm>
            <a:off x="7046311" y="3915754"/>
            <a:ext cx="20132" cy="1806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67172" y="4980659"/>
            <a:ext cx="276228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EC2 Container Registry</a:t>
            </a:r>
          </a:p>
        </p:txBody>
      </p:sp>
      <p:pic>
        <p:nvPicPr>
          <p:cNvPr id="40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95568" y="4149526"/>
            <a:ext cx="853440" cy="8534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33819" y="3489033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Managed Image</a:t>
            </a:r>
          </a:p>
        </p:txBody>
      </p:sp>
      <p:pic>
        <p:nvPicPr>
          <p:cNvPr id="43" name="Graphic 9">
            <a:extLst>
              <a:ext uri="{FF2B5EF4-FFF2-40B4-BE49-F238E27FC236}">
                <a16:creationId xmlns:a16="http://schemas.microsoft.com/office/drawing/2014/main" id="{6F1D2976-3731-FD45-9487-2C4785939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9441" y="2584750"/>
            <a:ext cx="969600" cy="9696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B80D3AF-B376-7B4C-812C-4B01DFE501E9}"/>
              </a:ext>
            </a:extLst>
          </p:cNvPr>
          <p:cNvSpPr txBox="1"/>
          <p:nvPr/>
        </p:nvSpPr>
        <p:spPr>
          <a:xfrm>
            <a:off x="1160710" y="6644569"/>
            <a:ext cx="1815966" cy="89563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External Container Registry</a:t>
            </a:r>
          </a:p>
        </p:txBody>
      </p:sp>
      <p:pic>
        <p:nvPicPr>
          <p:cNvPr id="45" name="Graphic 5">
            <a:extLst>
              <a:ext uri="{FF2B5EF4-FFF2-40B4-BE49-F238E27FC236}">
                <a16:creationId xmlns:a16="http://schemas.microsoft.com/office/drawing/2014/main" id="{80657F91-5B57-284A-B3AB-6E90EA77B5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62144" y="5847971"/>
            <a:ext cx="835788" cy="835788"/>
          </a:xfrm>
          <a:prstGeom prst="rect">
            <a:avLst/>
          </a:prstGeom>
        </p:spPr>
      </p:pic>
      <p:sp>
        <p:nvSpPr>
          <p:cNvPr id="37" name="Rounded Rectangle 36"/>
          <p:cNvSpPr/>
          <p:nvPr/>
        </p:nvSpPr>
        <p:spPr>
          <a:xfrm>
            <a:off x="992762" y="2584750"/>
            <a:ext cx="2325188" cy="468768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283122" y="7250824"/>
            <a:ext cx="172637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Environment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1060137" y="3931448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CloudWatch</a:t>
            </a:r>
          </a:p>
        </p:txBody>
      </p:sp>
      <p:pic>
        <p:nvPicPr>
          <p:cNvPr id="49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014560" y="3033454"/>
            <a:ext cx="853440" cy="853440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43" idx="3"/>
            <a:endCxn id="6" idx="1"/>
          </p:cNvCxnSpPr>
          <p:nvPr/>
        </p:nvCxnSpPr>
        <p:spPr>
          <a:xfrm>
            <a:off x="2639041" y="3069550"/>
            <a:ext cx="3980549" cy="41948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0" idx="3"/>
            <a:endCxn id="6" idx="1"/>
          </p:cNvCxnSpPr>
          <p:nvPr/>
        </p:nvCxnSpPr>
        <p:spPr>
          <a:xfrm flipV="1">
            <a:off x="2549008" y="3489034"/>
            <a:ext cx="4070582" cy="108721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5" idx="3"/>
            <a:endCxn id="6" idx="1"/>
          </p:cNvCxnSpPr>
          <p:nvPr/>
        </p:nvCxnSpPr>
        <p:spPr>
          <a:xfrm flipV="1">
            <a:off x="2497933" y="3489034"/>
            <a:ext cx="4121658" cy="277683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11264820" y="285330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2186111" y="4236355"/>
            <a:ext cx="737766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Logs</a:t>
            </a:r>
          </a:p>
        </p:txBody>
      </p:sp>
      <p:cxnSp>
        <p:nvCxnSpPr>
          <p:cNvPr id="56" name="Straight Arrow Connector 55"/>
          <p:cNvCxnSpPr>
            <a:stCxn id="6" idx="3"/>
            <a:endCxn id="49" idx="1"/>
          </p:cNvCxnSpPr>
          <p:nvPr/>
        </p:nvCxnSpPr>
        <p:spPr>
          <a:xfrm flipV="1">
            <a:off x="7473030" y="3460174"/>
            <a:ext cx="4541530" cy="28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997235" y="7283431"/>
            <a:ext cx="3542508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AWS CodeBuild Architecture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11234900" y="5932984"/>
            <a:ext cx="2661445" cy="60324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6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944510" y="5146279"/>
            <a:ext cx="853440" cy="85344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11385751" y="5015863"/>
            <a:ext cx="2359740" cy="144747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1790564" y="6533543"/>
            <a:ext cx="172092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Notifications</a:t>
            </a:r>
          </a:p>
        </p:txBody>
      </p:sp>
      <p:cxnSp>
        <p:nvCxnSpPr>
          <p:cNvPr id="60" name="Straight Arrow Connector 59"/>
          <p:cNvCxnSpPr>
            <a:stCxn id="6" idx="3"/>
            <a:endCxn id="62" idx="1"/>
          </p:cNvCxnSpPr>
          <p:nvPr/>
        </p:nvCxnSpPr>
        <p:spPr>
          <a:xfrm>
            <a:off x="7473030" y="3489033"/>
            <a:ext cx="4471480" cy="2083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title 2">
            <a:extLst>
              <a:ext uri="{FF2B5EF4-FFF2-40B4-BE49-F238E27FC236}">
                <a16:creationId xmlns:a16="http://schemas.microsoft.com/office/drawing/2014/main" id="{B08387EA-D9E1-9B4F-BE30-8C39B3615B6E}"/>
              </a:ext>
            </a:extLst>
          </p:cNvPr>
          <p:cNvSpPr txBox="1">
            <a:spLocks/>
          </p:cNvSpPr>
          <p:nvPr/>
        </p:nvSpPr>
        <p:spPr>
          <a:xfrm>
            <a:off x="0" y="7540199"/>
            <a:ext cx="4306957" cy="689399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</a:rPr>
              <a:t>Author: </a:t>
            </a:r>
            <a:r>
              <a:rPr lang="en-US" sz="1500" dirty="0" err="1">
                <a:solidFill>
                  <a:schemeClr val="bg1"/>
                </a:solidFill>
              </a:rPr>
              <a:t>Nho</a:t>
            </a:r>
            <a:r>
              <a:rPr lang="en-US" sz="15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186508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750385"/>
            <a:ext cx="731520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Step#1: Create CodeBuild Project</a:t>
            </a:r>
          </a:p>
          <a:p>
            <a:pPr lvl="1"/>
            <a:r>
              <a:rPr lang="en-US" dirty="0"/>
              <a:t>Create a S3 bucket and folder</a:t>
            </a:r>
          </a:p>
          <a:p>
            <a:pPr lvl="1"/>
            <a:r>
              <a:rPr lang="en-US" dirty="0"/>
              <a:t>Create CodeBuild project</a:t>
            </a:r>
          </a:p>
          <a:p>
            <a:pPr lvl="1"/>
            <a:r>
              <a:rPr lang="en-US" dirty="0"/>
              <a:t>Start build, Verify build logs, Verify build phase details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Step#2: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buildspec.yml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&amp; Start Build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buildspec.yml</a:t>
            </a:r>
            <a:r>
              <a:rPr lang="en-US" dirty="0"/>
              <a:t> and check-in code</a:t>
            </a:r>
          </a:p>
          <a:p>
            <a:pPr lvl="1"/>
            <a:r>
              <a:rPr lang="en-US" dirty="0"/>
              <a:t>Start build, Verify build logs, Verify build phase details</a:t>
            </a:r>
          </a:p>
          <a:p>
            <a:pPr lvl="1"/>
            <a:r>
              <a:rPr lang="en-US" dirty="0"/>
              <a:t>Download the artifacts from S3, unzip and review</a:t>
            </a:r>
          </a:p>
          <a:p>
            <a:pPr lvl="1"/>
            <a:r>
              <a:rPr lang="en-US" dirty="0"/>
              <a:t>Run one more build and see versioning in S3.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Step#3: Create Build Notifications</a:t>
            </a:r>
          </a:p>
          <a:p>
            <a:pPr lvl="1"/>
            <a:r>
              <a:rPr lang="en-US" dirty="0"/>
              <a:t>Create state change notification</a:t>
            </a:r>
          </a:p>
          <a:p>
            <a:pPr lvl="1"/>
            <a:r>
              <a:rPr lang="en-US" dirty="0"/>
              <a:t>Create Phase change notification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CodeBuild - Steps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09546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7086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9977086" y="3947410"/>
            <a:ext cx="347762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0308010" y="1253996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782" y="27290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1428917" y="523834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86636" y="2353446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10420802" y="518239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CodeCommit</a:t>
            </a:r>
            <a:endParaRPr lang="en-US" sz="1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10299985" y="6760305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CodeBuild</a:t>
            </a:r>
            <a:endParaRPr lang="en-US" sz="170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4097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95446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1795731" y="6760304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11036266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11497538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3"/>
            <a:endCxn id="5" idx="0"/>
          </p:cNvCxnSpPr>
          <p:nvPr/>
        </p:nvCxnSpPr>
        <p:spPr>
          <a:xfrm>
            <a:off x="11025744" y="2246773"/>
            <a:ext cx="10522" cy="2147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id="{60624594-5D66-1E44-AA9D-9F0E417DD9C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0814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34056" y="2673654"/>
            <a:ext cx="6398894" cy="2363501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CodeBuild</a:t>
            </a:r>
            <a:b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using</a:t>
            </a:r>
            <a:b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CloudFormation</a:t>
            </a:r>
          </a:p>
        </p:txBody>
      </p:sp>
      <p:pic>
        <p:nvPicPr>
          <p:cNvPr id="6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17426" y="1442094"/>
            <a:ext cx="4553758" cy="455375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61A0A17-BDF7-D942-9A94-A97928FC320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5581526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746" y="1821433"/>
            <a:ext cx="8113446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1 : </a:t>
            </a:r>
            <a:r>
              <a:rPr lang="en-US" dirty="0"/>
              <a:t>Create S3 bucket and enable versioning or use existing bucket.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2: </a:t>
            </a:r>
            <a:r>
              <a:rPr lang="en-US" dirty="0"/>
              <a:t>Create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buildspec.yml</a:t>
            </a:r>
            <a:r>
              <a:rPr lang="en-US" dirty="0"/>
              <a:t> in our rest application and check-in code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3: </a:t>
            </a:r>
            <a:r>
              <a:rPr lang="en-US" dirty="0"/>
              <a:t>Create CodeBuild Stack Template</a:t>
            </a:r>
          </a:p>
          <a:p>
            <a:pPr lvl="1"/>
            <a:r>
              <a:rPr lang="en-US" dirty="0"/>
              <a:t>Create CodeBuild Role.</a:t>
            </a:r>
          </a:p>
          <a:p>
            <a:pPr lvl="1"/>
            <a:r>
              <a:rPr lang="en-US" dirty="0"/>
              <a:t>Create CodeBuild project.</a:t>
            </a:r>
          </a:p>
          <a:p>
            <a:pPr lvl="1"/>
            <a:r>
              <a:rPr lang="en-US" dirty="0"/>
              <a:t>Parameters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4: </a:t>
            </a:r>
            <a:r>
              <a:rPr lang="en-US" dirty="0"/>
              <a:t>Create Stack and Test the build.</a:t>
            </a:r>
          </a:p>
          <a:p>
            <a:pPr lvl="1"/>
            <a:r>
              <a:rPr lang="en-US" dirty="0"/>
              <a:t>Click on Start Build</a:t>
            </a:r>
          </a:p>
          <a:p>
            <a:pPr lvl="1"/>
            <a:r>
              <a:rPr lang="en-US" dirty="0"/>
              <a:t>Verify logs</a:t>
            </a:r>
          </a:p>
          <a:p>
            <a:pPr lvl="1"/>
            <a:r>
              <a:rPr lang="en-US" dirty="0"/>
              <a:t>Verify artifacts in S3.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2575" y="210461"/>
            <a:ext cx="12618720" cy="1188851"/>
          </a:xfrm>
        </p:spPr>
        <p:txBody>
          <a:bodyPr/>
          <a:lstStyle/>
          <a:p>
            <a:pPr algn="l"/>
            <a:r>
              <a:rPr lang="en-US" b="1" dirty="0"/>
              <a:t>CodeBuild – CloudFormation Steps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50026" y="3707027"/>
            <a:ext cx="3973933" cy="3705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621955" y="3728544"/>
            <a:ext cx="2099164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CodeBuild Stack</a:t>
            </a:r>
          </a:p>
        </p:txBody>
      </p:sp>
      <p:pic>
        <p:nvPicPr>
          <p:cNvPr id="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5593" y="3721855"/>
            <a:ext cx="563880" cy="563880"/>
          </a:xfrm>
          <a:prstGeom prst="rect">
            <a:avLst/>
          </a:prstGeom>
        </p:spPr>
      </p:pic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9546" y="4394269"/>
            <a:ext cx="853440" cy="853440"/>
          </a:xfrm>
          <a:prstGeom prst="rect">
            <a:avLst/>
          </a:prstGeom>
        </p:spPr>
      </p:pic>
      <p:sp>
        <p:nvSpPr>
          <p:cNvPr id="9" name="Can 8"/>
          <p:cNvSpPr/>
          <p:nvPr/>
        </p:nvSpPr>
        <p:spPr>
          <a:xfrm>
            <a:off x="10370356" y="2069558"/>
            <a:ext cx="1313945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pic>
        <p:nvPicPr>
          <p:cNvPr id="1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610" y="92535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021690" y="2859306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10183548" y="518239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10299985" y="6686163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4097" y="5857759"/>
            <a:ext cx="853440" cy="85344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95446" y="5857759"/>
            <a:ext cx="853440" cy="853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1795731" y="6760304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17" name="Straight Arrow Connector 16"/>
          <p:cNvCxnSpPr>
            <a:stCxn id="8" idx="2"/>
            <a:endCxn id="14" idx="0"/>
          </p:cNvCxnSpPr>
          <p:nvPr/>
        </p:nvCxnSpPr>
        <p:spPr>
          <a:xfrm>
            <a:off x="11036266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  <a:endCxn id="15" idx="1"/>
          </p:cNvCxnSpPr>
          <p:nvPr/>
        </p:nvCxnSpPr>
        <p:spPr>
          <a:xfrm>
            <a:off x="11497538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8" idx="0"/>
          </p:cNvCxnSpPr>
          <p:nvPr/>
        </p:nvCxnSpPr>
        <p:spPr>
          <a:xfrm>
            <a:off x="11027328" y="2921653"/>
            <a:ext cx="8938" cy="1472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9" idx="1"/>
          </p:cNvCxnSpPr>
          <p:nvPr/>
        </p:nvCxnSpPr>
        <p:spPr>
          <a:xfrm flipH="1">
            <a:off x="11027328" y="1796546"/>
            <a:ext cx="1877" cy="27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528353" y="1092326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pic>
        <p:nvPicPr>
          <p:cNvPr id="24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811746" y="3274774"/>
            <a:ext cx="432253" cy="43225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9786551" y="3232528"/>
            <a:ext cx="4685682" cy="431780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12230075" y="5020766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27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670430" y="4352024"/>
            <a:ext cx="830369" cy="830369"/>
          </a:xfrm>
          <a:prstGeom prst="rect">
            <a:avLst/>
          </a:prstGeom>
        </p:spPr>
      </p:pic>
      <p:sp>
        <p:nvSpPr>
          <p:cNvPr id="28" name="Subtitle 2">
            <a:extLst>
              <a:ext uri="{FF2B5EF4-FFF2-40B4-BE49-F238E27FC236}">
                <a16:creationId xmlns:a16="http://schemas.microsoft.com/office/drawing/2014/main" id="{2D9A7ABF-D676-A447-B98C-38CC967700F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2503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9" grpId="0" animBg="1"/>
      <p:bldP spid="11" grpId="0"/>
      <p:bldP spid="12" grpId="0"/>
      <p:bldP spid="13" grpId="0"/>
      <p:bldP spid="16" grpId="0"/>
      <p:bldP spid="23" grpId="0"/>
      <p:bldP spid="25" grpId="0" animBg="1"/>
      <p:bldP spid="26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CodeDeploy</a:t>
            </a:r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7902" y="1494344"/>
            <a:ext cx="4709641" cy="470964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32755ED-7AA8-744B-8126-492FCCF1B5E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781568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8448998" y="4321353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CodeDeploy</a:t>
            </a:r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5055" y="3405667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2405437" y="1556061"/>
            <a:ext cx="1815966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EC2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08321" y="776131"/>
            <a:ext cx="853440" cy="85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9CAE5-C47B-904A-83FE-BA92274799A6}"/>
              </a:ext>
            </a:extLst>
          </p:cNvPr>
          <p:cNvSpPr txBox="1"/>
          <p:nvPr/>
        </p:nvSpPr>
        <p:spPr>
          <a:xfrm>
            <a:off x="12165318" y="2987845"/>
            <a:ext cx="229992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EC2 Auto Scaling</a:t>
            </a:r>
          </a:p>
        </p:txBody>
      </p:sp>
      <p:pic>
        <p:nvPicPr>
          <p:cNvPr id="10" name="Graphic 64">
            <a:extLst>
              <a:ext uri="{FF2B5EF4-FFF2-40B4-BE49-F238E27FC236}">
                <a16:creationId xmlns:a16="http://schemas.microsoft.com/office/drawing/2014/main" id="{F6F656A8-1AAB-7145-B876-5F4982B80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45867" y="2083453"/>
            <a:ext cx="853440" cy="853440"/>
          </a:xfrm>
          <a:prstGeom prst="rect">
            <a:avLst/>
          </a:prstGeom>
        </p:spPr>
      </p:pic>
      <p:pic>
        <p:nvPicPr>
          <p:cNvPr id="11" name="Graphic 20">
            <a:extLst>
              <a:ext uri="{FF2B5EF4-FFF2-40B4-BE49-F238E27FC236}">
                <a16:creationId xmlns:a16="http://schemas.microsoft.com/office/drawing/2014/main" id="{7A14C722-6428-F644-AAFC-49DE6CD65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69700" y="3608802"/>
            <a:ext cx="889844" cy="889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E66441-9232-CE4C-A615-A53B805B95E2}"/>
              </a:ext>
            </a:extLst>
          </p:cNvPr>
          <p:cNvSpPr txBox="1"/>
          <p:nvPr/>
        </p:nvSpPr>
        <p:spPr>
          <a:xfrm>
            <a:off x="12647591" y="4429425"/>
            <a:ext cx="138631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On-Premise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56E6E-0E7C-E14A-90F3-EFD2E907FD70}"/>
              </a:ext>
            </a:extLst>
          </p:cNvPr>
          <p:cNvSpPr txBox="1"/>
          <p:nvPr/>
        </p:nvSpPr>
        <p:spPr>
          <a:xfrm>
            <a:off x="12548076" y="5765776"/>
            <a:ext cx="153440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Lambda</a:t>
            </a:r>
          </a:p>
        </p:txBody>
      </p:sp>
      <p:pic>
        <p:nvPicPr>
          <p:cNvPr id="14" name="Graphic 44">
            <a:extLst>
              <a:ext uri="{FF2B5EF4-FFF2-40B4-BE49-F238E27FC236}">
                <a16:creationId xmlns:a16="http://schemas.microsoft.com/office/drawing/2014/main" id="{E2DAEC15-20F6-3647-8A23-EC2BA0B080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887710" y="4978177"/>
            <a:ext cx="853440" cy="8534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12501285" y="7126482"/>
            <a:ext cx="167892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ECS</a:t>
            </a:r>
          </a:p>
        </p:txBody>
      </p:sp>
      <p:pic>
        <p:nvPicPr>
          <p:cNvPr id="16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914026" y="6312230"/>
            <a:ext cx="853440" cy="85344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12339065" y="548631"/>
            <a:ext cx="1882338" cy="697557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2089266" y="28618"/>
            <a:ext cx="2329227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Compute Platform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482757" y="661593"/>
            <a:ext cx="1599724" cy="268249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83327" y="1423167"/>
            <a:ext cx="7824652" cy="559092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CodeDeploy</a:t>
            </a:r>
            <a:r>
              <a:rPr lang="en-US" dirty="0"/>
              <a:t> is a deployment service that automates application deployments to </a:t>
            </a:r>
          </a:p>
          <a:p>
            <a:pPr lvl="1"/>
            <a:r>
              <a:rPr lang="en-US" dirty="0"/>
              <a:t>EC2 instances  </a:t>
            </a:r>
          </a:p>
          <a:p>
            <a:pPr lvl="1"/>
            <a:r>
              <a:rPr lang="en-US" dirty="0"/>
              <a:t>On-premises instances</a:t>
            </a:r>
          </a:p>
          <a:p>
            <a:pPr lvl="1"/>
            <a:r>
              <a:rPr lang="en-US" dirty="0"/>
              <a:t>AWS Lambda</a:t>
            </a:r>
          </a:p>
          <a:p>
            <a:pPr lvl="1"/>
            <a:r>
              <a:rPr lang="en-US" dirty="0"/>
              <a:t>AWS ECS</a:t>
            </a:r>
          </a:p>
          <a:p>
            <a:r>
              <a:rPr lang="en-US" dirty="0"/>
              <a:t>We can deploy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unlimited variety</a:t>
            </a:r>
            <a:r>
              <a:rPr lang="en-US" dirty="0"/>
              <a:t> of application content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serverless AWS Lambda functions</a:t>
            </a:r>
          </a:p>
          <a:p>
            <a:pPr lvl="1"/>
            <a:r>
              <a:rPr lang="en-US" dirty="0"/>
              <a:t>web and configuration files</a:t>
            </a:r>
          </a:p>
          <a:p>
            <a:pPr lvl="1"/>
            <a:r>
              <a:rPr lang="en-US" dirty="0"/>
              <a:t>executables</a:t>
            </a:r>
          </a:p>
          <a:p>
            <a:pPr lvl="1"/>
            <a:r>
              <a:rPr lang="en-US" dirty="0"/>
              <a:t>packages</a:t>
            </a:r>
          </a:p>
          <a:p>
            <a:pPr lvl="1"/>
            <a:r>
              <a:rPr lang="en-US" dirty="0"/>
              <a:t>scripts</a:t>
            </a:r>
          </a:p>
          <a:p>
            <a:pPr lvl="1"/>
            <a:r>
              <a:rPr lang="en-US" dirty="0"/>
              <a:t>multimedia 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Title 3"/>
          <p:cNvSpPr>
            <a:spLocks noGrp="1"/>
          </p:cNvSpPr>
          <p:nvPr>
            <p:ph type="title"/>
          </p:nvPr>
        </p:nvSpPr>
        <p:spPr>
          <a:xfrm>
            <a:off x="992777" y="37670"/>
            <a:ext cx="12618720" cy="1188851"/>
          </a:xfrm>
        </p:spPr>
        <p:txBody>
          <a:bodyPr/>
          <a:lstStyle/>
          <a:p>
            <a:r>
              <a:rPr lang="en-US" b="1" dirty="0"/>
              <a:t>CodeDeploy - Introduction</a:t>
            </a:r>
            <a:endParaRPr lang="en-US" dirty="0"/>
          </a:p>
        </p:txBody>
      </p:sp>
      <p:cxnSp>
        <p:nvCxnSpPr>
          <p:cNvPr id="25" name="Straight Connector 24"/>
          <p:cNvCxnSpPr>
            <a:stCxn id="6" idx="3"/>
            <a:endCxn id="8" idx="1"/>
          </p:cNvCxnSpPr>
          <p:nvPr/>
        </p:nvCxnSpPr>
        <p:spPr>
          <a:xfrm flipV="1">
            <a:off x="9868496" y="1202851"/>
            <a:ext cx="2939826" cy="262953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3"/>
            <a:endCxn id="10" idx="1"/>
          </p:cNvCxnSpPr>
          <p:nvPr/>
        </p:nvCxnSpPr>
        <p:spPr>
          <a:xfrm flipV="1">
            <a:off x="9868496" y="2510174"/>
            <a:ext cx="2977372" cy="132221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3"/>
            <a:endCxn id="11" idx="1"/>
          </p:cNvCxnSpPr>
          <p:nvPr/>
        </p:nvCxnSpPr>
        <p:spPr>
          <a:xfrm>
            <a:off x="9868496" y="3832388"/>
            <a:ext cx="3001204" cy="22133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3"/>
            <a:endCxn id="14" idx="1"/>
          </p:cNvCxnSpPr>
          <p:nvPr/>
        </p:nvCxnSpPr>
        <p:spPr>
          <a:xfrm>
            <a:off x="9868495" y="3832388"/>
            <a:ext cx="3019214" cy="157251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3"/>
            <a:endCxn id="16" idx="1"/>
          </p:cNvCxnSpPr>
          <p:nvPr/>
        </p:nvCxnSpPr>
        <p:spPr>
          <a:xfrm>
            <a:off x="9868495" y="3832387"/>
            <a:ext cx="3045530" cy="290656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Subtitle 2">
            <a:extLst>
              <a:ext uri="{FF2B5EF4-FFF2-40B4-BE49-F238E27FC236}">
                <a16:creationId xmlns:a16="http://schemas.microsoft.com/office/drawing/2014/main" id="{D0D86828-9E9A-9941-B0E3-D28F7BD6E48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5399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We can rapidly release new features.</a:t>
            </a:r>
          </a:p>
          <a:p>
            <a:pPr lvl="1"/>
            <a:r>
              <a:rPr lang="en-US" dirty="0"/>
              <a:t>Update AWS Lambda function versions.</a:t>
            </a:r>
          </a:p>
          <a:p>
            <a:pPr lvl="1"/>
            <a:r>
              <a:rPr lang="en-US" dirty="0"/>
              <a:t>Avoid downtime during application deployment.</a:t>
            </a:r>
          </a:p>
          <a:p>
            <a:pPr lvl="1"/>
            <a:r>
              <a:rPr lang="en-US" dirty="0"/>
              <a:t>Reduces the complexity of updating applications when compared to error-prone manual deployments.</a:t>
            </a:r>
          </a:p>
          <a:p>
            <a:pPr lvl="1"/>
            <a:r>
              <a:rPr lang="en-US" dirty="0"/>
              <a:t>Service scales with our infrastructure so we can easily deploy to one instance or thousands.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CodeDeploy - Introduction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E70A54C-0EC9-8B41-9060-0373B90E7C5B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4921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5526445" y="4126174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CodeDeploy</a:t>
            </a:r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0868" y="3179437"/>
            <a:ext cx="853440" cy="8534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1861324" y="2375742"/>
            <a:ext cx="1815966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EC2</a:t>
            </a:r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78326" y="1599114"/>
            <a:ext cx="853440" cy="8534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09CAE5-C47B-904A-83FE-BA92274799A6}"/>
              </a:ext>
            </a:extLst>
          </p:cNvPr>
          <p:cNvSpPr txBox="1"/>
          <p:nvPr/>
        </p:nvSpPr>
        <p:spPr>
          <a:xfrm>
            <a:off x="12044767" y="3735204"/>
            <a:ext cx="13217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EC2 Auto Scaling</a:t>
            </a:r>
          </a:p>
        </p:txBody>
      </p:sp>
      <p:pic>
        <p:nvPicPr>
          <p:cNvPr id="10" name="Graphic 64">
            <a:extLst>
              <a:ext uri="{FF2B5EF4-FFF2-40B4-BE49-F238E27FC236}">
                <a16:creationId xmlns:a16="http://schemas.microsoft.com/office/drawing/2014/main" id="{F6F656A8-1AAB-7145-B876-5F4982B80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78326" y="2909921"/>
            <a:ext cx="853440" cy="853440"/>
          </a:xfrm>
          <a:prstGeom prst="rect">
            <a:avLst/>
          </a:prstGeom>
        </p:spPr>
      </p:pic>
      <p:pic>
        <p:nvPicPr>
          <p:cNvPr id="11" name="Graphic 20">
            <a:extLst>
              <a:ext uri="{FF2B5EF4-FFF2-40B4-BE49-F238E27FC236}">
                <a16:creationId xmlns:a16="http://schemas.microsoft.com/office/drawing/2014/main" id="{7A14C722-6428-F644-AAFC-49DE6CD659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266961" y="4475976"/>
            <a:ext cx="889844" cy="8898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E66441-9232-CE4C-A615-A53B805B95E2}"/>
              </a:ext>
            </a:extLst>
          </p:cNvPr>
          <p:cNvSpPr txBox="1"/>
          <p:nvPr/>
        </p:nvSpPr>
        <p:spPr>
          <a:xfrm>
            <a:off x="12076150" y="5375860"/>
            <a:ext cx="138631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On-Premise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11861324" y="1254043"/>
            <a:ext cx="1711235" cy="458506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559271" y="860176"/>
            <a:ext cx="2329227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Compute Platform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57268" y="1418437"/>
            <a:ext cx="1309231" cy="294463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1835201" y="6957936"/>
            <a:ext cx="179708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Elastic Load </a:t>
            </a:r>
          </a:p>
          <a:p>
            <a:pPr algn="ctr"/>
            <a:r>
              <a:rPr lang="en-US" sz="1700" dirty="0"/>
              <a:t>Balancing (ELB)</a:t>
            </a:r>
          </a:p>
        </p:txBody>
      </p:sp>
      <p:pic>
        <p:nvPicPr>
          <p:cNvPr id="21" name="Graphic 7">
            <a:extLst>
              <a:ext uri="{FF2B5EF4-FFF2-40B4-BE49-F238E27FC236}">
                <a16:creationId xmlns:a16="http://schemas.microsoft.com/office/drawing/2014/main" id="{708E5D6B-3B0D-7E46-91EF-00B2766437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960" y="6156749"/>
            <a:ext cx="853440" cy="853440"/>
          </a:xfrm>
          <a:prstGeom prst="rect">
            <a:avLst/>
          </a:prstGeom>
        </p:spPr>
      </p:pic>
      <p:pic>
        <p:nvPicPr>
          <p:cNvPr id="2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75361" y="2617219"/>
            <a:ext cx="853440" cy="85344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442939" y="3525990"/>
            <a:ext cx="276228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Simple Storage Service (S3)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88301" y="2459728"/>
            <a:ext cx="2085494" cy="331407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pic>
        <p:nvPicPr>
          <p:cNvPr id="26" name="Picture 2" descr="GitHub Logoma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177" y="4443281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18932" y="5346171"/>
            <a:ext cx="170580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GitHub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8948" y="1987120"/>
            <a:ext cx="2795252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Revision Type / Source</a:t>
            </a:r>
          </a:p>
        </p:txBody>
      </p:sp>
      <p:cxnSp>
        <p:nvCxnSpPr>
          <p:cNvPr id="4" name="Straight Arrow Connector 3"/>
          <p:cNvCxnSpPr>
            <a:stCxn id="22" idx="3"/>
          </p:cNvCxnSpPr>
          <p:nvPr/>
        </p:nvCxnSpPr>
        <p:spPr>
          <a:xfrm>
            <a:off x="2228801" y="3043940"/>
            <a:ext cx="4252067" cy="5622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3"/>
            <a:endCxn id="6" idx="1"/>
          </p:cNvCxnSpPr>
          <p:nvPr/>
        </p:nvCxnSpPr>
        <p:spPr>
          <a:xfrm flipV="1">
            <a:off x="2189612" y="3606157"/>
            <a:ext cx="4291256" cy="1273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3"/>
            <a:endCxn id="8" idx="1"/>
          </p:cNvCxnSpPr>
          <p:nvPr/>
        </p:nvCxnSpPr>
        <p:spPr>
          <a:xfrm flipV="1">
            <a:off x="7334308" y="2025834"/>
            <a:ext cx="4944018" cy="15803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3"/>
            <a:endCxn id="10" idx="1"/>
          </p:cNvCxnSpPr>
          <p:nvPr/>
        </p:nvCxnSpPr>
        <p:spPr>
          <a:xfrm flipV="1">
            <a:off x="7334308" y="3336642"/>
            <a:ext cx="4944018" cy="2695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3"/>
            <a:endCxn id="11" idx="1"/>
          </p:cNvCxnSpPr>
          <p:nvPr/>
        </p:nvCxnSpPr>
        <p:spPr>
          <a:xfrm>
            <a:off x="7334308" y="3606158"/>
            <a:ext cx="4932653" cy="1314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" idx="3"/>
            <a:endCxn id="21" idx="1"/>
          </p:cNvCxnSpPr>
          <p:nvPr/>
        </p:nvCxnSpPr>
        <p:spPr>
          <a:xfrm>
            <a:off x="7334308" y="3606158"/>
            <a:ext cx="4932653" cy="2977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itle 3"/>
          <p:cNvSpPr>
            <a:spLocks noGrp="1"/>
          </p:cNvSpPr>
          <p:nvPr>
            <p:ph type="title"/>
          </p:nvPr>
        </p:nvSpPr>
        <p:spPr>
          <a:xfrm>
            <a:off x="918932" y="24489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CodeDeploy - When compute is EC2/On-Premise</a:t>
            </a:r>
            <a:endParaRPr lang="en-US" dirty="0"/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0364AA38-AE6F-474D-93FF-04FCC6C553E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4726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2"/>
          <p:cNvSpPr/>
          <p:nvPr/>
        </p:nvSpPr>
        <p:spPr>
          <a:xfrm>
            <a:off x="172974" y="672618"/>
            <a:ext cx="2737103" cy="793686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/>
          <p:cNvSpPr txBox="1"/>
          <p:nvPr/>
        </p:nvSpPr>
        <p:spPr>
          <a:xfrm>
            <a:off x="1014983" y="770779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8" name="Title 3"/>
          <p:cNvSpPr txBox="1">
            <a:spLocks/>
          </p:cNvSpPr>
          <p:nvPr/>
        </p:nvSpPr>
        <p:spPr>
          <a:xfrm>
            <a:off x="1005840" y="36318"/>
            <a:ext cx="12618720" cy="547000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1" dirty="0">
                <a:solidFill>
                  <a:schemeClr val="accent6">
                    <a:lumMod val="75000"/>
                  </a:schemeClr>
                </a:solidFill>
              </a:rPr>
              <a:t>AWS Developer Tools or AWS Code Services</a:t>
            </a:r>
          </a:p>
        </p:txBody>
      </p:sp>
      <p:sp>
        <p:nvSpPr>
          <p:cNvPr id="35" name="object 12"/>
          <p:cNvSpPr/>
          <p:nvPr/>
        </p:nvSpPr>
        <p:spPr>
          <a:xfrm>
            <a:off x="2931414" y="672618"/>
            <a:ext cx="2737103" cy="793686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14"/>
          <p:cNvSpPr txBox="1"/>
          <p:nvPr/>
        </p:nvSpPr>
        <p:spPr>
          <a:xfrm>
            <a:off x="3727703" y="770779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Build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39" name="object 12"/>
          <p:cNvSpPr/>
          <p:nvPr/>
        </p:nvSpPr>
        <p:spPr>
          <a:xfrm>
            <a:off x="5689854" y="657378"/>
            <a:ext cx="2737103" cy="793686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4"/>
          <p:cNvSpPr txBox="1"/>
          <p:nvPr/>
        </p:nvSpPr>
        <p:spPr>
          <a:xfrm>
            <a:off x="6376097" y="794402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Test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1" name="object 12"/>
          <p:cNvSpPr/>
          <p:nvPr/>
        </p:nvSpPr>
        <p:spPr>
          <a:xfrm>
            <a:off x="8676894" y="657378"/>
            <a:ext cx="2737103" cy="793686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14"/>
          <p:cNvSpPr txBox="1"/>
          <p:nvPr/>
        </p:nvSpPr>
        <p:spPr>
          <a:xfrm>
            <a:off x="9530777" y="763922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Deploy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3" name="object 12"/>
          <p:cNvSpPr/>
          <p:nvPr/>
        </p:nvSpPr>
        <p:spPr>
          <a:xfrm>
            <a:off x="11801094" y="657378"/>
            <a:ext cx="2737103" cy="793686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14"/>
          <p:cNvSpPr txBox="1"/>
          <p:nvPr/>
        </p:nvSpPr>
        <p:spPr>
          <a:xfrm>
            <a:off x="12639737" y="763922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3200" b="1" spc="-220" dirty="0">
                <a:latin typeface="+mj-lt"/>
                <a:cs typeface="Arial"/>
              </a:rPr>
              <a:t>Monitor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45" name="object 19"/>
          <p:cNvSpPr txBox="1"/>
          <p:nvPr/>
        </p:nvSpPr>
        <p:spPr>
          <a:xfrm>
            <a:off x="6129908" y="2620635"/>
            <a:ext cx="2011300" cy="2608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 algn="ctr">
              <a:lnSpc>
                <a:spcPct val="101099"/>
              </a:lnSpc>
              <a:spcBef>
                <a:spcPts val="95"/>
              </a:spcBef>
            </a:pPr>
            <a:r>
              <a:rPr sz="1600" spc="-100" dirty="0">
                <a:latin typeface="Arial"/>
                <a:cs typeface="Arial"/>
              </a:rPr>
              <a:t>CodeBuild </a:t>
            </a:r>
            <a:r>
              <a:rPr lang="en-US" sz="1600" spc="-155" dirty="0">
                <a:latin typeface="Arial"/>
                <a:cs typeface="Arial"/>
              </a:rPr>
              <a:t>+ T</a:t>
            </a:r>
            <a:r>
              <a:rPr sz="1600" spc="10" dirty="0">
                <a:latin typeface="Arial"/>
                <a:cs typeface="Arial"/>
              </a:rPr>
              <a:t>hird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lang="en-US" sz="1600" spc="-25" dirty="0">
                <a:latin typeface="Arial"/>
                <a:cs typeface="Arial"/>
              </a:rPr>
              <a:t>P</a:t>
            </a:r>
            <a:r>
              <a:rPr sz="1600" spc="-25" dirty="0">
                <a:latin typeface="Arial"/>
                <a:cs typeface="Arial"/>
              </a:rPr>
              <a:t>arty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6" name="object 20"/>
          <p:cNvSpPr/>
          <p:nvPr/>
        </p:nvSpPr>
        <p:spPr>
          <a:xfrm>
            <a:off x="6489192" y="1590920"/>
            <a:ext cx="1008888" cy="1008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22"/>
          <p:cNvSpPr txBox="1"/>
          <p:nvPr/>
        </p:nvSpPr>
        <p:spPr>
          <a:xfrm>
            <a:off x="723392" y="2600569"/>
            <a:ext cx="183388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100" dirty="0">
                <a:latin typeface="Arial"/>
                <a:cs typeface="Arial"/>
              </a:rPr>
              <a:t>CodeCommit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8" name="object 23"/>
          <p:cNvSpPr/>
          <p:nvPr/>
        </p:nvSpPr>
        <p:spPr>
          <a:xfrm>
            <a:off x="722376" y="1630543"/>
            <a:ext cx="987552" cy="987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24"/>
          <p:cNvSpPr txBox="1"/>
          <p:nvPr/>
        </p:nvSpPr>
        <p:spPr>
          <a:xfrm>
            <a:off x="3856100" y="2615809"/>
            <a:ext cx="154940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100" dirty="0">
                <a:latin typeface="Arial"/>
                <a:cs typeface="Arial"/>
              </a:rPr>
              <a:t>CodeBuild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0" name="object 25"/>
          <p:cNvSpPr/>
          <p:nvPr/>
        </p:nvSpPr>
        <p:spPr>
          <a:xfrm>
            <a:off x="3761231" y="1630543"/>
            <a:ext cx="100888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26"/>
          <p:cNvSpPr txBox="1"/>
          <p:nvPr/>
        </p:nvSpPr>
        <p:spPr>
          <a:xfrm>
            <a:off x="9655809" y="2661529"/>
            <a:ext cx="1741170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105" dirty="0">
                <a:latin typeface="Arial"/>
                <a:cs typeface="Arial"/>
              </a:rPr>
              <a:t>CodeDeploy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2" name="object 27"/>
          <p:cNvSpPr/>
          <p:nvPr/>
        </p:nvSpPr>
        <p:spPr>
          <a:xfrm>
            <a:off x="9547860" y="1610731"/>
            <a:ext cx="1069848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5"/>
          <p:cNvSpPr/>
          <p:nvPr/>
        </p:nvSpPr>
        <p:spPr>
          <a:xfrm>
            <a:off x="11975591" y="1667119"/>
            <a:ext cx="1050163" cy="10601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6"/>
          <p:cNvSpPr txBox="1"/>
          <p:nvPr/>
        </p:nvSpPr>
        <p:spPr>
          <a:xfrm>
            <a:off x="12063729" y="2733411"/>
            <a:ext cx="1099185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40" dirty="0">
                <a:latin typeface="Arial"/>
                <a:cs typeface="Arial"/>
              </a:rPr>
              <a:t>AWS</a:t>
            </a:r>
            <a:r>
              <a:rPr sz="1600" spc="-160" dirty="0">
                <a:latin typeface="Arial"/>
                <a:cs typeface="Arial"/>
              </a:rPr>
              <a:t> </a:t>
            </a:r>
            <a:r>
              <a:rPr sz="1600" spc="-180" dirty="0">
                <a:latin typeface="Arial"/>
                <a:cs typeface="Arial"/>
              </a:rPr>
              <a:t>X-Ray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6" name="object 37"/>
          <p:cNvSpPr txBox="1"/>
          <p:nvPr/>
        </p:nvSpPr>
        <p:spPr>
          <a:xfrm>
            <a:off x="13064997" y="2702042"/>
            <a:ext cx="1228725" cy="2453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0660">
              <a:lnSpc>
                <a:spcPct val="101000"/>
              </a:lnSpc>
              <a:spcBef>
                <a:spcPts val="95"/>
              </a:spcBef>
            </a:pPr>
            <a:r>
              <a:rPr sz="1600" spc="-90" dirty="0">
                <a:latin typeface="Arial"/>
                <a:cs typeface="Arial"/>
              </a:rPr>
              <a:t>Cloud</a:t>
            </a:r>
            <a:r>
              <a:rPr sz="1600" spc="-235" dirty="0">
                <a:latin typeface="Arial"/>
                <a:cs typeface="Arial"/>
              </a:rPr>
              <a:t>W</a:t>
            </a:r>
            <a:r>
              <a:rPr sz="1600" spc="-150" dirty="0">
                <a:latin typeface="Arial"/>
                <a:cs typeface="Arial"/>
              </a:rPr>
              <a:t>a</a:t>
            </a:r>
            <a:r>
              <a:rPr sz="1600" spc="95" dirty="0">
                <a:latin typeface="Arial"/>
                <a:cs typeface="Arial"/>
              </a:rPr>
              <a:t>t</a:t>
            </a:r>
            <a:r>
              <a:rPr sz="1600" spc="-95" dirty="0">
                <a:latin typeface="Arial"/>
                <a:cs typeface="Arial"/>
              </a:rPr>
              <a:t>ch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7" name="object 38"/>
          <p:cNvSpPr/>
          <p:nvPr/>
        </p:nvSpPr>
        <p:spPr>
          <a:xfrm>
            <a:off x="13132308" y="1636640"/>
            <a:ext cx="1059180" cy="1060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2908209" y="3030579"/>
            <a:ext cx="5104637" cy="378565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Fully managed build service, Compiles source code, Runs tests and produces software packages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Scales continuously and processes multiple builds concurrently.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build servers to manage.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Pay by minute, only for compute resources we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Monitor builds through CloudWatch events.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Supports following programming language runtimes Ruby,  Python, PHP, Node, Java, </a:t>
            </a:r>
            <a:r>
              <a:rPr lang="en-US" sz="2000" dirty="0" err="1">
                <a:solidFill>
                  <a:schemeClr val="bg1"/>
                </a:solidFill>
              </a:rPr>
              <a:t>Golang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.Net</a:t>
            </a:r>
            <a:r>
              <a:rPr lang="en-US" sz="2000" dirty="0">
                <a:solidFill>
                  <a:schemeClr val="bg1"/>
                </a:solidFill>
              </a:rPr>
              <a:t> Core, Docker and Android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00829" y="3072666"/>
            <a:ext cx="3651321" cy="255454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Automates code deployments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to any instance and  Lambda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Avoids downtime during </a:t>
            </a:r>
          </a:p>
          <a:p>
            <a:r>
              <a:rPr lang="en-US" sz="2000" dirty="0">
                <a:solidFill>
                  <a:schemeClr val="bg1"/>
                </a:solidFill>
              </a:rPr>
              <a:t>application deployment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Roll back automatically if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failure detected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Deploy to Amazon EC2,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Lambda, or on-premises  servers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2974" y="3066904"/>
            <a:ext cx="2318712" cy="224676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Version control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service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We can privately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store and manage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Secure &amp; highly </a:t>
            </a:r>
          </a:p>
          <a:p>
            <a:r>
              <a:rPr lang="en-US" sz="2000" dirty="0">
                <a:solidFill>
                  <a:schemeClr val="bg1"/>
                </a:solidFill>
              </a:rPr>
              <a:t>available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093357" y="3066709"/>
            <a:ext cx="2512932" cy="255454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Monitors Source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check-ins and triggers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builds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Monitors builds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Monitors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Infrastructure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Collects 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2" name="object 28"/>
          <p:cNvSpPr txBox="1"/>
          <p:nvPr/>
        </p:nvSpPr>
        <p:spPr>
          <a:xfrm>
            <a:off x="8110646" y="7290051"/>
            <a:ext cx="1843405" cy="2616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90" dirty="0">
                <a:latin typeface="Arial"/>
                <a:cs typeface="Arial"/>
              </a:rPr>
              <a:t>CodePipeline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3" name="object 29"/>
          <p:cNvSpPr/>
          <p:nvPr/>
        </p:nvSpPr>
        <p:spPr>
          <a:xfrm>
            <a:off x="8141208" y="6455663"/>
            <a:ext cx="854964" cy="8549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TextBox 63"/>
          <p:cNvSpPr txBox="1"/>
          <p:nvPr/>
        </p:nvSpPr>
        <p:spPr>
          <a:xfrm>
            <a:off x="9367038" y="6003600"/>
            <a:ext cx="5034762" cy="15696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Continuous delivery service for fast and reliable  application updates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Model and visualize your software release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Builds, tests, and deploys your code every time there  is a code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Integrates with third-party tools and AWS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1758B536-3AC0-AD42-88E6-7321054928F0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0336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35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 animBg="1"/>
      <p:bldP spid="55" grpId="0"/>
      <p:bldP spid="56" grpId="0"/>
      <p:bldP spid="57" grpId="0" animBg="1"/>
      <p:bldP spid="3" grpId="0" animBg="1"/>
      <p:bldP spid="12" grpId="0" animBg="1"/>
      <p:bldP spid="15" grpId="0" animBg="1"/>
      <p:bldP spid="61" grpId="0" animBg="1"/>
      <p:bldP spid="62" grpId="0"/>
      <p:bldP spid="63" grpId="0" animBg="1"/>
      <p:bldP spid="64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068" y="708501"/>
            <a:ext cx="7315200" cy="6841831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Step#1: Create CodeDeploy pre-requisite roles</a:t>
            </a:r>
          </a:p>
          <a:p>
            <a:pPr lvl="1"/>
            <a:r>
              <a:rPr lang="en-US" dirty="0"/>
              <a:t>Create a service role for codeDeploy.</a:t>
            </a:r>
          </a:p>
          <a:p>
            <a:pPr lvl="1"/>
            <a:r>
              <a:rPr lang="en-US" dirty="0"/>
              <a:t>Create an IAM Instance profile.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Step#2: Create a EC2 VM</a:t>
            </a:r>
          </a:p>
          <a:p>
            <a:pPr lvl="1"/>
            <a:r>
              <a:rPr lang="en-US" dirty="0"/>
              <a:t>Create EC2 VM</a:t>
            </a:r>
          </a:p>
          <a:p>
            <a:pPr lvl="1"/>
            <a:r>
              <a:rPr lang="en-US" dirty="0"/>
              <a:t>During creation associate IAM instance profile. </a:t>
            </a:r>
          </a:p>
          <a:p>
            <a:pPr lvl="1"/>
            <a:r>
              <a:rPr lang="en-US" dirty="0"/>
              <a:t>Discuss about “</a:t>
            </a:r>
            <a:r>
              <a:rPr lang="en-US" dirty="0" err="1"/>
              <a:t>Userdata</a:t>
            </a:r>
            <a:r>
              <a:rPr lang="en-US" dirty="0"/>
              <a:t>” containing tomcat and codeDeploy Agent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Step#3: Create codeDeploy objects</a:t>
            </a:r>
          </a:p>
          <a:p>
            <a:pPr lvl="1"/>
            <a:r>
              <a:rPr lang="en-US" dirty="0"/>
              <a:t>Create Application</a:t>
            </a:r>
          </a:p>
          <a:p>
            <a:pPr lvl="1"/>
            <a:r>
              <a:rPr lang="en-US" dirty="0"/>
              <a:t>Create Deployment Group</a:t>
            </a:r>
          </a:p>
          <a:p>
            <a:pPr lvl="1"/>
            <a:r>
              <a:rPr lang="en-US" dirty="0"/>
              <a:t>Create Deployment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Step#4: Create codeDeploy files and scripts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appspec.yml</a:t>
            </a:r>
            <a:endParaRPr lang="en-US" dirty="0"/>
          </a:p>
          <a:p>
            <a:pPr lvl="1"/>
            <a:r>
              <a:rPr lang="en-US" dirty="0"/>
              <a:t>Create scripts (</a:t>
            </a:r>
            <a:r>
              <a:rPr lang="en-US" dirty="0" err="1"/>
              <a:t>before_install</a:t>
            </a:r>
            <a:r>
              <a:rPr lang="en-US" dirty="0"/>
              <a:t> script, </a:t>
            </a:r>
            <a:r>
              <a:rPr lang="en-US" dirty="0" err="1"/>
              <a:t>after_install</a:t>
            </a:r>
            <a:r>
              <a:rPr lang="en-US" dirty="0"/>
              <a:t> script, Start up script, Shutdown script) and check-in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Step#5: Run CodeBuild and Create Deployment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Step#6: Verify Deployment</a:t>
            </a:r>
          </a:p>
          <a:p>
            <a:pPr lvl="1"/>
            <a:r>
              <a:rPr lang="en-US" dirty="0"/>
              <a:t>Verify the deployment Events</a:t>
            </a:r>
          </a:p>
          <a:p>
            <a:pPr lvl="1"/>
            <a:r>
              <a:rPr lang="en-US" dirty="0"/>
              <a:t>Verify the tomcat deployment</a:t>
            </a:r>
          </a:p>
          <a:p>
            <a:pPr lvl="1"/>
            <a:r>
              <a:rPr lang="en-US" dirty="0"/>
              <a:t>Verify the codeDeploy agent log</a:t>
            </a:r>
          </a:p>
          <a:p>
            <a:pPr lvl="1"/>
            <a:r>
              <a:rPr lang="en-US" dirty="0"/>
              <a:t>Verify by accessing app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Step#7: New App Release: Make change to Application and re-deploy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-223594"/>
            <a:ext cx="12618720" cy="1188851"/>
          </a:xfrm>
        </p:spPr>
        <p:txBody>
          <a:bodyPr/>
          <a:lstStyle/>
          <a:p>
            <a:pPr algn="l"/>
            <a:r>
              <a:rPr lang="en-US" b="1" dirty="0"/>
              <a:t>CodeDeploy - Steps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67181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34721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7834721" y="3947410"/>
            <a:ext cx="670423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8165645" y="1253996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417" y="27290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9286552" y="523834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44271" y="2353446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8278438" y="518239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CodeCommit</a:t>
            </a:r>
            <a:endParaRPr lang="en-US" sz="1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8157620" y="6760305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CodeBuild</a:t>
            </a:r>
            <a:endParaRPr lang="en-US" sz="170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1732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53081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653366" y="6760304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8893901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935517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8" idx="3"/>
            <a:endCxn id="5" idx="0"/>
          </p:cNvCxnSpPr>
          <p:nvPr/>
        </p:nvCxnSpPr>
        <p:spPr>
          <a:xfrm>
            <a:off x="8883379" y="2246773"/>
            <a:ext cx="10522" cy="2147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11388140" y="6756961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CodeDeploy</a:t>
            </a:r>
          </a:p>
        </p:txBody>
      </p:sp>
      <p:pic>
        <p:nvPicPr>
          <p:cNvPr id="23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58254" y="5846075"/>
            <a:ext cx="853440" cy="853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3110832" y="6771428"/>
            <a:ext cx="1815966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EC2</a:t>
            </a:r>
          </a:p>
          <a:p>
            <a:pPr algn="ctr"/>
            <a:r>
              <a:rPr lang="en-US" sz="1700" dirty="0"/>
              <a:t>Instance</a:t>
            </a:r>
          </a:p>
        </p:txBody>
      </p:sp>
      <p:pic>
        <p:nvPicPr>
          <p:cNvPr id="26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513716" y="5846075"/>
            <a:ext cx="853440" cy="85344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20" idx="3"/>
            <a:endCxn id="23" idx="1"/>
          </p:cNvCxnSpPr>
          <p:nvPr/>
        </p:nvCxnSpPr>
        <p:spPr>
          <a:xfrm flipV="1">
            <a:off x="10806522" y="6272796"/>
            <a:ext cx="951733" cy="116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3" idx="3"/>
            <a:endCxn id="26" idx="1"/>
          </p:cNvCxnSpPr>
          <p:nvPr/>
        </p:nvCxnSpPr>
        <p:spPr>
          <a:xfrm>
            <a:off x="12611695" y="6272795"/>
            <a:ext cx="9020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293715" y="2624358"/>
            <a:ext cx="1205954" cy="1205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EF5FDF-E6AC-9B45-9985-723F61E2113E}"/>
              </a:ext>
            </a:extLst>
          </p:cNvPr>
          <p:cNvSpPr txBox="1"/>
          <p:nvPr/>
        </p:nvSpPr>
        <p:spPr>
          <a:xfrm>
            <a:off x="12096785" y="3042669"/>
            <a:ext cx="128730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Internet</a:t>
            </a:r>
          </a:p>
        </p:txBody>
      </p:sp>
      <p:pic>
        <p:nvPicPr>
          <p:cNvPr id="30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502339" y="1144096"/>
            <a:ext cx="766607" cy="76660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7743B23-AAC5-CC49-9C18-C68DBC507174}"/>
              </a:ext>
            </a:extLst>
          </p:cNvPr>
          <p:cNvSpPr txBox="1"/>
          <p:nvPr/>
        </p:nvSpPr>
        <p:spPr>
          <a:xfrm>
            <a:off x="12318859" y="1253996"/>
            <a:ext cx="1287300" cy="89563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User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accessing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Rest service</a:t>
            </a:r>
          </a:p>
        </p:txBody>
      </p:sp>
      <p:cxnSp>
        <p:nvCxnSpPr>
          <p:cNvPr id="34" name="Straight Arrow Connector 33"/>
          <p:cNvCxnSpPr>
            <a:stCxn id="30" idx="2"/>
            <a:endCxn id="28" idx="0"/>
          </p:cNvCxnSpPr>
          <p:nvPr/>
        </p:nvCxnSpPr>
        <p:spPr>
          <a:xfrm>
            <a:off x="13885643" y="1910703"/>
            <a:ext cx="11050" cy="713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8" idx="2"/>
            <a:endCxn id="26" idx="0"/>
          </p:cNvCxnSpPr>
          <p:nvPr/>
        </p:nvCxnSpPr>
        <p:spPr>
          <a:xfrm>
            <a:off x="13896693" y="3830313"/>
            <a:ext cx="43744" cy="20157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268707EE-A3E0-644D-AC42-EF196D4A5AD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1105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0420" y="2735474"/>
            <a:ext cx="6398894" cy="248713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CodeDeploy</a:t>
            </a:r>
            <a:b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using</a:t>
            </a:r>
            <a:b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CloudFormation</a:t>
            </a:r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7902" y="1494344"/>
            <a:ext cx="4709641" cy="4709641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E3B9E22C-53EE-944C-BAC4-0F0C80F6050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7686022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287" y="1796545"/>
            <a:ext cx="6014260" cy="5590922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1 : </a:t>
            </a:r>
            <a:r>
              <a:rPr lang="en-US" dirty="0"/>
              <a:t>Discuss about </a:t>
            </a:r>
            <a:r>
              <a:rPr lang="en-US" dirty="0" err="1">
                <a:solidFill>
                  <a:srgbClr val="0070C0"/>
                </a:solidFill>
              </a:rPr>
              <a:t>appspec.yml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scripts.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2: </a:t>
            </a:r>
            <a:r>
              <a:rPr lang="en-US" dirty="0"/>
              <a:t>Create CodeDeploy service role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3: </a:t>
            </a:r>
            <a:r>
              <a:rPr lang="en-US" dirty="0"/>
              <a:t>Create CodeDeploy Application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4: </a:t>
            </a:r>
            <a:r>
              <a:rPr lang="en-US" dirty="0"/>
              <a:t>Create CodeDeploy Deployment Group and also change CodeBuild packaging to ZIP.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5:</a:t>
            </a:r>
            <a:r>
              <a:rPr lang="en-US" dirty="0"/>
              <a:t>Create stack and verify the following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Deployment Group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6: </a:t>
            </a:r>
            <a:r>
              <a:rPr lang="en-US" dirty="0"/>
              <a:t>Create CodeDeploy Deployment</a:t>
            </a:r>
          </a:p>
          <a:p>
            <a:pPr lvl="1"/>
            <a:r>
              <a:rPr lang="en-US" dirty="0"/>
              <a:t>Create Deployment Object</a:t>
            </a:r>
          </a:p>
          <a:p>
            <a:pPr lvl="1"/>
            <a:r>
              <a:rPr lang="en-US" dirty="0"/>
              <a:t>Run CodeBuild and Verify S3 for ZIP</a:t>
            </a:r>
          </a:p>
          <a:p>
            <a:pPr lvl="1"/>
            <a:r>
              <a:rPr lang="en-US" dirty="0"/>
              <a:t>Update Stack</a:t>
            </a:r>
          </a:p>
          <a:p>
            <a:pPr lvl="1"/>
            <a:r>
              <a:rPr lang="en-US" dirty="0"/>
              <a:t>Verify Deployment</a:t>
            </a:r>
          </a:p>
          <a:p>
            <a:pPr lvl="1"/>
            <a:r>
              <a:rPr lang="en-US" dirty="0"/>
              <a:t>Access Application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688020" y="3758065"/>
            <a:ext cx="4386811" cy="3705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941" y="3801645"/>
            <a:ext cx="2325124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CodeDeploy Stack</a:t>
            </a:r>
          </a:p>
        </p:txBody>
      </p:sp>
      <p:pic>
        <p:nvPicPr>
          <p:cNvPr id="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3621" y="3788170"/>
            <a:ext cx="563880" cy="563880"/>
          </a:xfrm>
          <a:prstGeom prst="rect">
            <a:avLst/>
          </a:prstGeom>
        </p:spPr>
      </p:pic>
      <p:pic>
        <p:nvPicPr>
          <p:cNvPr id="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1338" y="4407029"/>
            <a:ext cx="853440" cy="853440"/>
          </a:xfrm>
          <a:prstGeom prst="rect">
            <a:avLst/>
          </a:prstGeom>
        </p:spPr>
      </p:pic>
      <p:sp>
        <p:nvSpPr>
          <p:cNvPr id="9" name="Can 8"/>
          <p:cNvSpPr/>
          <p:nvPr/>
        </p:nvSpPr>
        <p:spPr>
          <a:xfrm>
            <a:off x="6809266" y="2069558"/>
            <a:ext cx="1237960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pic>
        <p:nvPicPr>
          <p:cNvPr id="1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44" y="92535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560354" y="2921652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6585341" y="519515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6701778" y="6698923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5890" y="5870519"/>
            <a:ext cx="853440" cy="85344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7238" y="5870519"/>
            <a:ext cx="853440" cy="853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8197524" y="6722026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17" name="Straight Arrow Connector 16"/>
          <p:cNvCxnSpPr>
            <a:stCxn id="8" idx="2"/>
            <a:endCxn id="14" idx="0"/>
          </p:cNvCxnSpPr>
          <p:nvPr/>
        </p:nvCxnSpPr>
        <p:spPr>
          <a:xfrm>
            <a:off x="7438059" y="5260469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  <a:endCxn id="15" idx="1"/>
          </p:cNvCxnSpPr>
          <p:nvPr/>
        </p:nvCxnSpPr>
        <p:spPr>
          <a:xfrm>
            <a:off x="7899331" y="629723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8" idx="0"/>
          </p:cNvCxnSpPr>
          <p:nvPr/>
        </p:nvCxnSpPr>
        <p:spPr>
          <a:xfrm>
            <a:off x="7428247" y="2921652"/>
            <a:ext cx="9812" cy="1485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9" idx="1"/>
          </p:cNvCxnSpPr>
          <p:nvPr/>
        </p:nvCxnSpPr>
        <p:spPr>
          <a:xfrm>
            <a:off x="7418238" y="1796546"/>
            <a:ext cx="10008" cy="27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935003" y="1461658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pic>
        <p:nvPicPr>
          <p:cNvPr id="24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19886" y="3256646"/>
            <a:ext cx="432253" cy="43225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6507127" y="3232528"/>
            <a:ext cx="7987177" cy="431780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930090" y="5084564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27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70445" y="4415822"/>
            <a:ext cx="830369" cy="830369"/>
          </a:xfrm>
          <a:prstGeom prst="rect">
            <a:avLst/>
          </a:prstGeom>
        </p:spPr>
      </p:pic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88054" y="-80184"/>
            <a:ext cx="12618720" cy="1188851"/>
          </a:xfrm>
        </p:spPr>
        <p:txBody>
          <a:bodyPr/>
          <a:lstStyle/>
          <a:p>
            <a:pPr algn="l"/>
            <a:r>
              <a:rPr lang="en-US" b="1" dirty="0"/>
              <a:t>CodeDeploy – CloudFormation Steps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9512479" y="6744201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29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959150" y="5884354"/>
            <a:ext cx="853440" cy="853440"/>
          </a:xfrm>
          <a:prstGeom prst="rect">
            <a:avLst/>
          </a:prstGeom>
        </p:spPr>
      </p:pic>
      <p:pic>
        <p:nvPicPr>
          <p:cNvPr id="32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706774" y="1909821"/>
            <a:ext cx="1205954" cy="1205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2EF5FDF-E6AC-9B45-9985-723F61E2113E}"/>
              </a:ext>
            </a:extLst>
          </p:cNvPr>
          <p:cNvSpPr txBox="1"/>
          <p:nvPr/>
        </p:nvSpPr>
        <p:spPr>
          <a:xfrm>
            <a:off x="11509843" y="2328132"/>
            <a:ext cx="128730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Internet</a:t>
            </a:r>
          </a:p>
        </p:txBody>
      </p:sp>
      <p:pic>
        <p:nvPicPr>
          <p:cNvPr id="34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915398" y="429559"/>
            <a:ext cx="766607" cy="7666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7743B23-AAC5-CC49-9C18-C68DBC507174}"/>
              </a:ext>
            </a:extLst>
          </p:cNvPr>
          <p:cNvSpPr txBox="1"/>
          <p:nvPr/>
        </p:nvSpPr>
        <p:spPr>
          <a:xfrm>
            <a:off x="11731918" y="539459"/>
            <a:ext cx="1287300" cy="89563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User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accessing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Rest service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9350679" y="629723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9491007" y="510157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39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31362" y="4432828"/>
            <a:ext cx="830369" cy="83036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1416295" y="3758065"/>
            <a:ext cx="2938523" cy="3705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2495649" y="5333681"/>
            <a:ext cx="1737140" cy="326243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400" dirty="0"/>
              <a:t>Staging EC2 Instance</a:t>
            </a:r>
          </a:p>
        </p:txBody>
      </p:sp>
      <p:pic>
        <p:nvPicPr>
          <p:cNvPr id="42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937499" y="4526378"/>
            <a:ext cx="853440" cy="85344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2466764" y="6775058"/>
            <a:ext cx="1737140" cy="55399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400" dirty="0"/>
              <a:t>Production EC2 Instance</a:t>
            </a:r>
          </a:p>
        </p:txBody>
      </p:sp>
      <p:pic>
        <p:nvPicPr>
          <p:cNvPr id="44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925342" y="5976996"/>
            <a:ext cx="853440" cy="85344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1888713" y="3757836"/>
            <a:ext cx="19799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EC2 Apps Stack</a:t>
            </a:r>
          </a:p>
        </p:txBody>
      </p:sp>
      <p:pic>
        <p:nvPicPr>
          <p:cNvPr id="46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90939" y="3761003"/>
            <a:ext cx="563880" cy="5638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11268265" y="5211165"/>
            <a:ext cx="1625434" cy="55399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400" dirty="0"/>
              <a:t>Role for EC2 Instance Profile</a:t>
            </a:r>
          </a:p>
        </p:txBody>
      </p:sp>
      <p:pic>
        <p:nvPicPr>
          <p:cNvPr id="4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31132" y="4468597"/>
            <a:ext cx="902170" cy="90217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34" idx="2"/>
            <a:endCxn id="32" idx="0"/>
          </p:cNvCxnSpPr>
          <p:nvPr/>
        </p:nvCxnSpPr>
        <p:spPr>
          <a:xfrm>
            <a:off x="13298701" y="1196165"/>
            <a:ext cx="11050" cy="713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2" idx="2"/>
          </p:cNvCxnSpPr>
          <p:nvPr/>
        </p:nvCxnSpPr>
        <p:spPr>
          <a:xfrm>
            <a:off x="13309751" y="3115775"/>
            <a:ext cx="54467" cy="14106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42" idx="1"/>
          </p:cNvCxnSpPr>
          <p:nvPr/>
        </p:nvCxnSpPr>
        <p:spPr>
          <a:xfrm flipV="1">
            <a:off x="10812591" y="4953099"/>
            <a:ext cx="2124908" cy="1357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Subtitle 2">
            <a:extLst>
              <a:ext uri="{FF2B5EF4-FFF2-40B4-BE49-F238E27FC236}">
                <a16:creationId xmlns:a16="http://schemas.microsoft.com/office/drawing/2014/main" id="{1C544DFE-C51D-B64D-8AFC-672CE2F3A30D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7846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4055" y="3451859"/>
            <a:ext cx="6398894" cy="1090747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CodePipeline</a:t>
            </a:r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620" y="1520471"/>
            <a:ext cx="4579884" cy="457988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2979DA7-B4A7-7B44-96D8-D499A2AC2B7D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1274876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996480" y="303458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CodePipeline</a:t>
            </a:r>
            <a:endParaRPr lang="en-US" sz="1700" dirty="0"/>
          </a:p>
        </p:txBody>
      </p:sp>
      <p:pic>
        <p:nvPicPr>
          <p:cNvPr id="7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9077" y="52334"/>
            <a:ext cx="853440" cy="8534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72500" y="2632494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CodeCommit</a:t>
            </a:r>
            <a:endParaRPr lang="en-US" sz="1700" dirty="0"/>
          </a:p>
        </p:txBody>
      </p:sp>
      <p:pic>
        <p:nvPicPr>
          <p:cNvPr id="9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923" y="1851973"/>
            <a:ext cx="853440" cy="8534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2500" y="3886446"/>
            <a:ext cx="276228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EC2 Container Registry</a:t>
            </a: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1CF9C3A0-90C2-104F-8C5D-8BF17B434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6923" y="3130538"/>
            <a:ext cx="853440" cy="853440"/>
          </a:xfrm>
          <a:prstGeom prst="rect">
            <a:avLst/>
          </a:prstGeom>
        </p:spPr>
      </p:pic>
      <p:pic>
        <p:nvPicPr>
          <p:cNvPr id="12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923" y="4647050"/>
            <a:ext cx="853440" cy="853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727208" y="540924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pic>
        <p:nvPicPr>
          <p:cNvPr id="14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23" y="6038921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625130" y="6871112"/>
            <a:ext cx="170580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GitHub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21900" y="3517114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CodeBuild</a:t>
            </a:r>
            <a:endParaRPr lang="en-US" sz="1700" dirty="0"/>
          </a:p>
        </p:txBody>
      </p:sp>
      <p:pic>
        <p:nvPicPr>
          <p:cNvPr id="17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76323" y="2736594"/>
            <a:ext cx="853440" cy="853440"/>
          </a:xfrm>
          <a:prstGeom prst="rect">
            <a:avLst/>
          </a:prstGeom>
        </p:spPr>
      </p:pic>
      <p:pic>
        <p:nvPicPr>
          <p:cNvPr id="11270" name="Picture 6" descr="Related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181" y="5084008"/>
            <a:ext cx="853440" cy="85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3270119" y="5879055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Jenkins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6251624" y="2615922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CloudFormation</a:t>
            </a:r>
          </a:p>
        </p:txBody>
      </p:sp>
      <p:pic>
        <p:nvPicPr>
          <p:cNvPr id="23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6047" y="1832762"/>
            <a:ext cx="853440" cy="8534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6251624" y="4089408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CodeDeploy</a:t>
            </a:r>
            <a:endParaRPr lang="en-US" sz="1700" dirty="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18806" y="3296128"/>
            <a:ext cx="853440" cy="8534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D58F77-A038-4848-8054-84194CCB39B6}"/>
              </a:ext>
            </a:extLst>
          </p:cNvPr>
          <p:cNvSpPr txBox="1"/>
          <p:nvPr/>
        </p:nvSpPr>
        <p:spPr>
          <a:xfrm>
            <a:off x="6327502" y="5436693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Elastic Beanstalk</a:t>
            </a:r>
          </a:p>
        </p:txBody>
      </p:sp>
      <p:pic>
        <p:nvPicPr>
          <p:cNvPr id="27" name="Graphic 10">
            <a:extLst>
              <a:ext uri="{FF2B5EF4-FFF2-40B4-BE49-F238E27FC236}">
                <a16:creationId xmlns:a16="http://schemas.microsoft.com/office/drawing/2014/main" id="{0FEDE7D2-452D-5940-BCF6-A30BD1443B9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250365" y="4647050"/>
            <a:ext cx="853440" cy="853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DB72D6E-A69F-7245-BD75-7AEEB715630F}"/>
              </a:ext>
            </a:extLst>
          </p:cNvPr>
          <p:cNvSpPr txBox="1"/>
          <p:nvPr/>
        </p:nvSpPr>
        <p:spPr>
          <a:xfrm>
            <a:off x="6327502" y="6743816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Service Catalog</a:t>
            </a:r>
          </a:p>
        </p:txBody>
      </p:sp>
      <p:pic>
        <p:nvPicPr>
          <p:cNvPr id="29" name="Graphic 53">
            <a:extLst>
              <a:ext uri="{FF2B5EF4-FFF2-40B4-BE49-F238E27FC236}">
                <a16:creationId xmlns:a16="http://schemas.microsoft.com/office/drawing/2014/main" id="{B305F2C0-EFAA-2249-90ED-07D219860D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281924" y="5966336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13909" y="2658919"/>
            <a:ext cx="276228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Elastic Container Service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8332" y="1851973"/>
            <a:ext cx="853440" cy="8534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A77F820-2999-354B-89C2-6B42FC753310}"/>
              </a:ext>
            </a:extLst>
          </p:cNvPr>
          <p:cNvSpPr txBox="1"/>
          <p:nvPr/>
        </p:nvSpPr>
        <p:spPr>
          <a:xfrm>
            <a:off x="9030914" y="4427110"/>
            <a:ext cx="276228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Elastic Container Service (Blue/Green)</a:t>
            </a:r>
          </a:p>
        </p:txBody>
      </p:sp>
      <p:pic>
        <p:nvPicPr>
          <p:cNvPr id="33" name="Graphic 30">
            <a:extLst>
              <a:ext uri="{FF2B5EF4-FFF2-40B4-BE49-F238E27FC236}">
                <a16:creationId xmlns:a16="http://schemas.microsoft.com/office/drawing/2014/main" id="{0736844B-E1D3-2D43-8324-172A152B3B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85337" y="3620164"/>
            <a:ext cx="853440" cy="853440"/>
          </a:xfrm>
          <a:prstGeom prst="rect">
            <a:avLst/>
          </a:prstGeom>
        </p:spPr>
      </p:pic>
      <p:pic>
        <p:nvPicPr>
          <p:cNvPr id="34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332" y="5431886"/>
            <a:ext cx="853440" cy="85344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668617" y="6194076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491750" y="1620388"/>
            <a:ext cx="5106198" cy="566218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3725616" y="1633147"/>
            <a:ext cx="1760752" cy="554735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55165" y="1730686"/>
            <a:ext cx="2515823" cy="544981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91477" y="7238505"/>
            <a:ext cx="1015919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Source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76323" y="7240455"/>
            <a:ext cx="81952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Build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668924" y="7298722"/>
            <a:ext cx="1045479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Deploy</a:t>
            </a:r>
          </a:p>
        </p:txBody>
      </p:sp>
      <p:cxnSp>
        <p:nvCxnSpPr>
          <p:cNvPr id="42" name="Straight Connector 41"/>
          <p:cNvCxnSpPr>
            <a:stCxn id="37" idx="0"/>
            <a:endCxn id="7" idx="2"/>
          </p:cNvCxnSpPr>
          <p:nvPr/>
        </p:nvCxnSpPr>
        <p:spPr>
          <a:xfrm flipV="1">
            <a:off x="1513076" y="905775"/>
            <a:ext cx="5572721" cy="82491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0"/>
            <a:endCxn id="7" idx="2"/>
          </p:cNvCxnSpPr>
          <p:nvPr/>
        </p:nvCxnSpPr>
        <p:spPr>
          <a:xfrm flipV="1">
            <a:off x="4605992" y="905774"/>
            <a:ext cx="2479805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" idx="2"/>
            <a:endCxn id="20" idx="0"/>
          </p:cNvCxnSpPr>
          <p:nvPr/>
        </p:nvCxnSpPr>
        <p:spPr>
          <a:xfrm>
            <a:off x="7085798" y="905775"/>
            <a:ext cx="1959052" cy="71461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12052980" y="3542634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CloudWatch</a:t>
            </a:r>
          </a:p>
        </p:txBody>
      </p:sp>
      <p:pic>
        <p:nvPicPr>
          <p:cNvPr id="62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009121" y="2766040"/>
            <a:ext cx="853440" cy="853440"/>
          </a:xfrm>
          <a:prstGeom prst="rect">
            <a:avLst/>
          </a:prstGeom>
        </p:spPr>
      </p:pic>
      <p:pic>
        <p:nvPicPr>
          <p:cNvPr id="63" name="Picture 2" descr="GitHub Logomar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405" y="5093902"/>
            <a:ext cx="872435" cy="8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2400805" y="5930978"/>
            <a:ext cx="2105203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GitHub </a:t>
            </a:r>
            <a:r>
              <a:rPr lang="en-US" sz="1700" dirty="0" err="1"/>
              <a:t>Webhooks</a:t>
            </a:r>
            <a:endParaRPr lang="en-US" sz="1700" dirty="0"/>
          </a:p>
        </p:txBody>
      </p:sp>
      <p:sp>
        <p:nvSpPr>
          <p:cNvPr id="66" name="TextBox 65"/>
          <p:cNvSpPr txBox="1"/>
          <p:nvPr/>
        </p:nvSpPr>
        <p:spPr>
          <a:xfrm>
            <a:off x="11971834" y="7282574"/>
            <a:ext cx="2725362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b="1" dirty="0">
                <a:solidFill>
                  <a:schemeClr val="accent6">
                    <a:lumMod val="75000"/>
                  </a:schemeClr>
                </a:solidFill>
              </a:rPr>
              <a:t>Monitor Source Changes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12324253" y="1633147"/>
            <a:ext cx="2105203" cy="5607307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cxnSp>
        <p:nvCxnSpPr>
          <p:cNvPr id="11265" name="Straight Connector 11264"/>
          <p:cNvCxnSpPr>
            <a:stCxn id="7" idx="2"/>
            <a:endCxn id="60" idx="0"/>
          </p:cNvCxnSpPr>
          <p:nvPr/>
        </p:nvCxnSpPr>
        <p:spPr>
          <a:xfrm>
            <a:off x="7085797" y="905774"/>
            <a:ext cx="6291058" cy="7273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7" name="Subtitle 2">
            <a:extLst>
              <a:ext uri="{FF2B5EF4-FFF2-40B4-BE49-F238E27FC236}">
                <a16:creationId xmlns:a16="http://schemas.microsoft.com/office/drawing/2014/main" id="{8AF7EF51-A95A-8E48-BF93-944F648D9208}"/>
              </a:ext>
            </a:extLst>
          </p:cNvPr>
          <p:cNvSpPr txBox="1">
            <a:spLocks/>
          </p:cNvSpPr>
          <p:nvPr/>
        </p:nvSpPr>
        <p:spPr>
          <a:xfrm>
            <a:off x="0" y="7622083"/>
            <a:ext cx="4306957" cy="634020"/>
          </a:xfrm>
          <a:prstGeom prst="rect">
            <a:avLst/>
          </a:prstGeom>
        </p:spPr>
        <p:txBody>
          <a:bodyPr vert="horz" lIns="109728" tIns="54864" rIns="109728" bIns="54864" rtlCol="0">
            <a:normAutofit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</a:rPr>
              <a:t>Author: </a:t>
            </a:r>
            <a:r>
              <a:rPr lang="en-US" sz="1500" dirty="0" err="1">
                <a:solidFill>
                  <a:schemeClr val="bg1"/>
                </a:solidFill>
              </a:rPr>
              <a:t>Nho</a:t>
            </a:r>
            <a:r>
              <a:rPr lang="en-US" sz="15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603035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&#10;                An example release process using CodePipeline.&#10;           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56" y="1518002"/>
            <a:ext cx="10439401" cy="58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Continuous Delivery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95322" y="7749201"/>
            <a:ext cx="140782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©Amazon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FC2FE3-6FA8-814C-A46E-30040645493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5501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CodePipeline is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continuous delivery service </a:t>
            </a:r>
            <a:r>
              <a:rPr lang="en-US" dirty="0"/>
              <a:t>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model, visualize, and automate </a:t>
            </a:r>
            <a:r>
              <a:rPr lang="en-US" dirty="0"/>
              <a:t>the steps required to release your software. 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Automate your release processes.</a:t>
            </a:r>
          </a:p>
          <a:p>
            <a:pPr lvl="1"/>
            <a:r>
              <a:rPr lang="en-US" dirty="0"/>
              <a:t>Establish a consistent release process.</a:t>
            </a:r>
          </a:p>
          <a:p>
            <a:pPr lvl="1"/>
            <a:r>
              <a:rPr lang="en-US" dirty="0"/>
              <a:t>Speed up delivery while improving quality.</a:t>
            </a:r>
          </a:p>
          <a:p>
            <a:pPr lvl="1"/>
            <a:r>
              <a:rPr lang="en-US" dirty="0"/>
              <a:t>Supports external tools integration for source, build and deploy.</a:t>
            </a:r>
          </a:p>
          <a:p>
            <a:pPr lvl="1"/>
            <a:r>
              <a:rPr lang="en-US" dirty="0"/>
              <a:t>View progress at a glance</a:t>
            </a:r>
          </a:p>
          <a:p>
            <a:pPr lvl="1"/>
            <a:r>
              <a:rPr lang="en-US" dirty="0"/>
              <a:t>View pipeline history details.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CodePipeline - Introduction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5470F1D-992F-204C-90DC-C83AF59E7F5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1359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CodePipeline - Steps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0552" y="4667368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181" y="2041429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5397181" y="2041430"/>
            <a:ext cx="9071827" cy="498575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3698910" y="4624286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Local </a:t>
            </a:r>
            <a:r>
              <a:rPr lang="en-US" sz="2400" dirty="0"/>
              <a:t>Git </a:t>
            </a:r>
            <a:r>
              <a:rPr lang="en-US" dirty="0"/>
              <a:t>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050" y="312854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54414" y="2759215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8777" y="475524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6121108" y="5450782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CodeCommit</a:t>
            </a:r>
            <a:endParaRPr lang="en-US" sz="17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7882009" y="5467837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CodeBuild</a:t>
            </a:r>
            <a:endParaRPr lang="en-US" sz="1700" dirty="0"/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6121" y="4667368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77470" y="4667368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9377755" y="5455076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9079562" y="5094088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10879312" y="5442540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CodeDeploy</a:t>
            </a:r>
          </a:p>
        </p:txBody>
      </p:sp>
      <p:pic>
        <p:nvPicPr>
          <p:cNvPr id="29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00465" y="4646490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2653043" y="5418728"/>
            <a:ext cx="1815966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EC2</a:t>
            </a:r>
          </a:p>
          <a:p>
            <a:pPr algn="ctr"/>
            <a:r>
              <a:rPr lang="en-US" sz="1700" dirty="0"/>
              <a:t>Instance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55927" y="4646490"/>
            <a:ext cx="853440" cy="85344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5" idx="3"/>
            <a:endCxn id="19" idx="1"/>
          </p:cNvCxnSpPr>
          <p:nvPr/>
        </p:nvCxnSpPr>
        <p:spPr>
          <a:xfrm>
            <a:off x="7443992" y="5094088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9" idx="1"/>
          </p:cNvCxnSpPr>
          <p:nvPr/>
        </p:nvCxnSpPr>
        <p:spPr>
          <a:xfrm flipV="1">
            <a:off x="10530910" y="5073210"/>
            <a:ext cx="769555" cy="208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3"/>
            <a:endCxn id="31" idx="1"/>
          </p:cNvCxnSpPr>
          <p:nvPr/>
        </p:nvCxnSpPr>
        <p:spPr>
          <a:xfrm>
            <a:off x="12153905" y="5073210"/>
            <a:ext cx="9020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4"/>
            <a:endCxn id="5" idx="1"/>
          </p:cNvCxnSpPr>
          <p:nvPr/>
        </p:nvCxnSpPr>
        <p:spPr>
          <a:xfrm flipV="1">
            <a:off x="5134379" y="5094088"/>
            <a:ext cx="1456174" cy="26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5732866" y="2811920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Amazon CloudWatch</a:t>
            </a:r>
          </a:p>
        </p:txBody>
      </p:sp>
      <p:pic>
        <p:nvPicPr>
          <p:cNvPr id="46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590552" y="3137422"/>
            <a:ext cx="853440" cy="853440"/>
          </a:xfrm>
          <a:prstGeom prst="rect">
            <a:avLst/>
          </a:prstGeom>
        </p:spPr>
      </p:pic>
      <p:cxnSp>
        <p:nvCxnSpPr>
          <p:cNvPr id="48" name="Straight Connector 47"/>
          <p:cNvCxnSpPr>
            <a:stCxn id="46" idx="2"/>
            <a:endCxn id="5" idx="0"/>
          </p:cNvCxnSpPr>
          <p:nvPr/>
        </p:nvCxnSpPr>
        <p:spPr>
          <a:xfrm>
            <a:off x="7017272" y="3990862"/>
            <a:ext cx="0" cy="676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121108" y="4329115"/>
            <a:ext cx="8118109" cy="17538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51" name="Right Brace 50"/>
          <p:cNvSpPr/>
          <p:nvPr/>
        </p:nvSpPr>
        <p:spPr>
          <a:xfrm rot="16200000">
            <a:off x="9530944" y="-80626"/>
            <a:ext cx="1208126" cy="8463608"/>
          </a:xfrm>
          <a:prstGeom prst="rightBrace">
            <a:avLst>
              <a:gd name="adj1" fmla="val 8333"/>
              <a:gd name="adj2" fmla="val 4967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8799019" y="2424910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CodePipeline</a:t>
            </a:r>
            <a:endParaRPr lang="en-US" sz="1700" dirty="0"/>
          </a:p>
        </p:txBody>
      </p:sp>
      <p:pic>
        <p:nvPicPr>
          <p:cNvPr id="53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94739" y="2745462"/>
            <a:ext cx="853440" cy="853440"/>
          </a:xfrm>
          <a:prstGeom prst="rect">
            <a:avLst/>
          </a:prstGeom>
        </p:spPr>
      </p:pic>
      <p:cxnSp>
        <p:nvCxnSpPr>
          <p:cNvPr id="55" name="Straight Connector 54"/>
          <p:cNvCxnSpPr>
            <a:stCxn id="46" idx="3"/>
            <a:endCxn id="53" idx="1"/>
          </p:cNvCxnSpPr>
          <p:nvPr/>
        </p:nvCxnSpPr>
        <p:spPr>
          <a:xfrm flipV="1">
            <a:off x="7443993" y="3172182"/>
            <a:ext cx="2250746" cy="391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8" idx="1"/>
          </p:cNvCxnSpPr>
          <p:nvPr/>
        </p:nvCxnSpPr>
        <p:spPr>
          <a:xfrm>
            <a:off x="4416644" y="3999736"/>
            <a:ext cx="1" cy="6245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102072" y="1750385"/>
            <a:ext cx="3457709" cy="559092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Step#1: Create Pipeline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Artifacts: </a:t>
            </a:r>
            <a:r>
              <a:rPr lang="en-US" dirty="0"/>
              <a:t>S3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Source: </a:t>
            </a:r>
            <a:r>
              <a:rPr lang="en-US" dirty="0"/>
              <a:t>CodeCommit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Build: </a:t>
            </a:r>
            <a:r>
              <a:rPr lang="en-US" dirty="0"/>
              <a:t>CodeBuild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Deploy: </a:t>
            </a:r>
            <a:r>
              <a:rPr lang="en-US" dirty="0"/>
              <a:t>CodeDeploy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Server: </a:t>
            </a:r>
            <a:r>
              <a:rPr lang="en-US" dirty="0"/>
              <a:t>EC2 Instance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Step#2: Make changes &amp; Check-In Code</a:t>
            </a:r>
          </a:p>
          <a:p>
            <a:pPr lvl="1"/>
            <a:r>
              <a:rPr lang="en-US" dirty="0"/>
              <a:t>Make changes to rest app and check-in</a:t>
            </a:r>
          </a:p>
          <a:p>
            <a:pPr lvl="1"/>
            <a:r>
              <a:rPr lang="en-US" dirty="0"/>
              <a:t>Pipeline should trigger the build automatically.</a:t>
            </a:r>
          </a:p>
          <a:p>
            <a:endParaRPr lang="en-US" dirty="0"/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2EE18BAD-040E-ED41-91E8-065B36982280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7710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Step#1: </a:t>
            </a:r>
            <a:r>
              <a:rPr lang="en-US" dirty="0"/>
              <a:t>Create new EC2 Instance with tag name as prod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Step#2: </a:t>
            </a:r>
            <a:r>
              <a:rPr lang="en-US" dirty="0"/>
              <a:t>Create new deployment group for prod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Step#3: </a:t>
            </a:r>
            <a:r>
              <a:rPr lang="en-US" dirty="0"/>
              <a:t>Create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Manual Approval stage</a:t>
            </a:r>
            <a:r>
              <a:rPr lang="en-US" dirty="0"/>
              <a:t> in CodePipeline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Step#4: </a:t>
            </a:r>
            <a:r>
              <a:rPr lang="en-US" dirty="0"/>
              <a:t>Create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Prod Deployment stage </a:t>
            </a:r>
            <a:r>
              <a:rPr lang="en-US" dirty="0"/>
              <a:t>in CodePipeline 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Step#5: </a:t>
            </a:r>
            <a:r>
              <a:rPr lang="en-US" dirty="0"/>
              <a:t>Check-in changed code to trigger pipeline and monitor the pipeline process.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b="1" dirty="0"/>
              <a:t>CodePipeline – Manual Approval &amp; Prod Deployment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6001218-85D6-DF4A-B4A3-E2D3586291F4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9013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80420" y="2735474"/>
            <a:ext cx="6398894" cy="2487138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AWS CodePipeline</a:t>
            </a:r>
            <a:b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using</a:t>
            </a:r>
            <a:b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5400" b="1" dirty="0">
                <a:solidFill>
                  <a:schemeClr val="accent6">
                    <a:lumMod val="75000"/>
                  </a:schemeClr>
                </a:solidFill>
              </a:rPr>
              <a:t>CloudFormation</a:t>
            </a:r>
          </a:p>
        </p:txBody>
      </p:sp>
      <p:pic>
        <p:nvPicPr>
          <p:cNvPr id="6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2620" y="1520471"/>
            <a:ext cx="4579884" cy="457988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AD7975B-4B48-FB45-BFD1-28F04878345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95904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677742"/>
            <a:ext cx="8373292" cy="5590922"/>
          </a:xfrm>
        </p:spPr>
        <p:txBody>
          <a:bodyPr>
            <a:normAutofit/>
          </a:bodyPr>
          <a:lstStyle/>
          <a:p>
            <a:r>
              <a:rPr lang="en-US" dirty="0"/>
              <a:t>Build a simple rest service using Java Spring Boot.</a:t>
            </a:r>
          </a:p>
          <a:p>
            <a:r>
              <a:rPr lang="en-US" dirty="0"/>
              <a:t>Check-in code to Local Repo and push to CodeCommit.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81365"/>
            <a:ext cx="12618720" cy="1188851"/>
          </a:xfrm>
        </p:spPr>
        <p:txBody>
          <a:bodyPr/>
          <a:lstStyle/>
          <a:p>
            <a:r>
              <a:rPr lang="en-US" b="1" dirty="0"/>
              <a:t>CodeCommit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10726306" y="6883033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</a:t>
            </a:r>
            <a:r>
              <a:rPr lang="en-US" sz="1700" dirty="0" err="1"/>
              <a:t>CodeCommit</a:t>
            </a:r>
            <a:endParaRPr lang="en-US" sz="1700" dirty="0"/>
          </a:p>
        </p:txBody>
      </p:sp>
      <p:pic>
        <p:nvPicPr>
          <p:cNvPr id="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0728" y="6079422"/>
            <a:ext cx="853440" cy="853440"/>
          </a:xfrm>
          <a:prstGeom prst="rect">
            <a:avLst/>
          </a:prstGeom>
        </p:spPr>
      </p:pic>
      <p:pic>
        <p:nvPicPr>
          <p:cNvPr id="9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8268" y="5436616"/>
            <a:ext cx="396240" cy="3962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1048268" y="5436615"/>
            <a:ext cx="2118360" cy="1832048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11" name="Can 10"/>
          <p:cNvSpPr/>
          <p:nvPr/>
        </p:nvSpPr>
        <p:spPr>
          <a:xfrm>
            <a:off x="11444509" y="2743201"/>
            <a:ext cx="1186681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2087427" y="3751216"/>
            <a:ext cx="0" cy="17267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306318" y="4157480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>
                <a:solidFill>
                  <a:srgbClr val="00B050"/>
                </a:solidFill>
              </a:rPr>
              <a:t>push</a:t>
            </a:r>
          </a:p>
        </p:txBody>
      </p:sp>
      <p:sp>
        <p:nvSpPr>
          <p:cNvPr id="29" name="AutoShape 14" descr="Image result for developer smiley"/>
          <p:cNvSpPr>
            <a:spLocks noChangeAspect="1" noChangeArrowheads="1"/>
          </p:cNvSpPr>
          <p:nvPr/>
        </p:nvSpPr>
        <p:spPr bwMode="auto">
          <a:xfrm>
            <a:off x="186690" y="-173355"/>
            <a:ext cx="365760" cy="36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9728" tIns="54864" rIns="109728" bIns="54864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088" y="137021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2450223" y="1621143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cxnSp>
        <p:nvCxnSpPr>
          <p:cNvPr id="8" name="Straight Arrow Connector 7"/>
          <p:cNvCxnSpPr>
            <a:stCxn id="1040" idx="2"/>
            <a:endCxn id="11" idx="1"/>
          </p:cNvCxnSpPr>
          <p:nvPr/>
        </p:nvCxnSpPr>
        <p:spPr>
          <a:xfrm>
            <a:off x="12035682" y="2241404"/>
            <a:ext cx="2167" cy="501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E229D4F2-F6A8-304D-9D63-1AC5CD577710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4996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1" grpId="0" animBg="1"/>
      <p:bldP spid="21" grpId="0"/>
      <p:bldP spid="30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70704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70703"/>
            <a:ext cx="11086835" cy="681881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244880" y="3404063"/>
            <a:ext cx="1153328" cy="8264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96" y="195921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14796" y="1536277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8018" y="344892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 flipH="1">
            <a:off x="821544" y="2830405"/>
            <a:ext cx="28846" cy="57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6213" y="1166944"/>
            <a:ext cx="10636016" cy="3809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92077" y="1147924"/>
            <a:ext cx="3473259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 CD CloudFormation Stack</a:t>
            </a:r>
          </a:p>
        </p:txBody>
      </p: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333492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411833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4135390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3334921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333492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412263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3761641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7143237" y="4149283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49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4211" y="3340170"/>
            <a:ext cx="853440" cy="853440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37" idx="3"/>
            <a:endCxn id="44" idx="1"/>
          </p:cNvCxnSpPr>
          <p:nvPr/>
        </p:nvCxnSpPr>
        <p:spPr>
          <a:xfrm>
            <a:off x="3877739" y="3761641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  <a:endCxn id="49" idx="1"/>
          </p:cNvCxnSpPr>
          <p:nvPr/>
        </p:nvCxnSpPr>
        <p:spPr>
          <a:xfrm>
            <a:off x="6964656" y="376164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8" idx="4"/>
            <a:endCxn id="37" idx="1"/>
          </p:cNvCxnSpPr>
          <p:nvPr/>
        </p:nvCxnSpPr>
        <p:spPr>
          <a:xfrm flipV="1">
            <a:off x="1398208" y="3761642"/>
            <a:ext cx="1626091" cy="55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516674" y="1166944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9" y="1472450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8479680" y="419547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b="1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b="1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91111" y="3361508"/>
            <a:ext cx="853440" cy="85344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10709486" y="4188468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63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00460" y="3379355"/>
            <a:ext cx="853440" cy="853440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1" idx="1"/>
          </p:cNvCxnSpPr>
          <p:nvPr/>
        </p:nvCxnSpPr>
        <p:spPr>
          <a:xfrm>
            <a:off x="8564349" y="3774935"/>
            <a:ext cx="826762" cy="132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63" idx="1"/>
          </p:cNvCxnSpPr>
          <p:nvPr/>
        </p:nvCxnSpPr>
        <p:spPr>
          <a:xfrm flipV="1">
            <a:off x="10239533" y="3806075"/>
            <a:ext cx="1060927" cy="22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stCxn id="58" idx="2"/>
            <a:endCxn id="37" idx="0"/>
          </p:cNvCxnSpPr>
          <p:nvPr/>
        </p:nvCxnSpPr>
        <p:spPr>
          <a:xfrm flipH="1">
            <a:off x="3451019" y="2325891"/>
            <a:ext cx="3954150" cy="1009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8" idx="2"/>
            <a:endCxn id="44" idx="0"/>
          </p:cNvCxnSpPr>
          <p:nvPr/>
        </p:nvCxnSpPr>
        <p:spPr>
          <a:xfrm flipH="1">
            <a:off x="5086588" y="2325891"/>
            <a:ext cx="2318581" cy="1009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8" idx="2"/>
            <a:endCxn id="45" idx="0"/>
          </p:cNvCxnSpPr>
          <p:nvPr/>
        </p:nvCxnSpPr>
        <p:spPr>
          <a:xfrm flipH="1">
            <a:off x="6537936" y="2325891"/>
            <a:ext cx="867233" cy="1009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8" idx="2"/>
            <a:endCxn id="49" idx="0"/>
          </p:cNvCxnSpPr>
          <p:nvPr/>
        </p:nvCxnSpPr>
        <p:spPr>
          <a:xfrm>
            <a:off x="7405169" y="2325891"/>
            <a:ext cx="755762" cy="1014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8" idx="2"/>
            <a:endCxn id="61" idx="0"/>
          </p:cNvCxnSpPr>
          <p:nvPr/>
        </p:nvCxnSpPr>
        <p:spPr>
          <a:xfrm>
            <a:off x="7405169" y="2325891"/>
            <a:ext cx="2412662" cy="1035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2"/>
            <a:endCxn id="63" idx="0"/>
          </p:cNvCxnSpPr>
          <p:nvPr/>
        </p:nvCxnSpPr>
        <p:spPr>
          <a:xfrm>
            <a:off x="7405169" y="2325891"/>
            <a:ext cx="4322011" cy="1053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143237" y="5434149"/>
            <a:ext cx="5877046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275633" y="6382336"/>
            <a:ext cx="173714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Staging EC2 Instance</a:t>
            </a:r>
          </a:p>
        </p:txBody>
      </p:sp>
      <p:pic>
        <p:nvPicPr>
          <p:cNvPr id="79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4211" y="5597034"/>
            <a:ext cx="853440" cy="8534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0841882" y="6382336"/>
            <a:ext cx="173714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Production EC2 Instance</a:t>
            </a:r>
          </a:p>
        </p:txBody>
      </p:sp>
      <p:pic>
        <p:nvPicPr>
          <p:cNvPr id="81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00460" y="5597034"/>
            <a:ext cx="853440" cy="8534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638003" y="7065185"/>
            <a:ext cx="3931076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EC2 Apps CloudFormation Stack</a:t>
            </a:r>
          </a:p>
        </p:txBody>
      </p:sp>
      <p:cxnSp>
        <p:nvCxnSpPr>
          <p:cNvPr id="84" name="Straight Arrow Connector 83"/>
          <p:cNvCxnSpPr>
            <a:stCxn id="49" idx="2"/>
            <a:endCxn id="79" idx="0"/>
          </p:cNvCxnSpPr>
          <p:nvPr/>
        </p:nvCxnSpPr>
        <p:spPr>
          <a:xfrm>
            <a:off x="8160931" y="4193610"/>
            <a:ext cx="0" cy="1403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3" idx="2"/>
            <a:endCxn id="81" idx="0"/>
          </p:cNvCxnSpPr>
          <p:nvPr/>
        </p:nvCxnSpPr>
        <p:spPr>
          <a:xfrm>
            <a:off x="11727180" y="4232795"/>
            <a:ext cx="0" cy="1364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221785" y="1214092"/>
            <a:ext cx="563880" cy="563880"/>
          </a:xfrm>
          <a:prstGeom prst="rect">
            <a:avLst/>
          </a:prstGeom>
        </p:spPr>
      </p:pic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413100" y="6866348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050" y="5841848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4465" y="6474445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pic>
        <p:nvPicPr>
          <p:cNvPr id="91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623568" y="4937754"/>
            <a:ext cx="563880" cy="563880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60" idx="0"/>
            <a:endCxn id="91" idx="1"/>
          </p:cNvCxnSpPr>
          <p:nvPr/>
        </p:nvCxnSpPr>
        <p:spPr>
          <a:xfrm rot="16200000" flipH="1">
            <a:off x="11204873" y="2801000"/>
            <a:ext cx="1024223" cy="3813165"/>
          </a:xfrm>
          <a:prstGeom prst="bentConnector4">
            <a:avLst>
              <a:gd name="adj1" fmla="val -22319"/>
              <a:gd name="adj2" fmla="val 6744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1" idx="2"/>
            <a:endCxn id="89" idx="0"/>
          </p:cNvCxnSpPr>
          <p:nvPr/>
        </p:nvCxnSpPr>
        <p:spPr>
          <a:xfrm>
            <a:off x="13905508" y="5501635"/>
            <a:ext cx="13064" cy="3402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b="1" dirty="0"/>
              <a:t>Continuous Integration &amp; Continuous Delivery using CloudFormation</a:t>
            </a:r>
          </a:p>
        </p:txBody>
      </p:sp>
      <p:sp>
        <p:nvSpPr>
          <p:cNvPr id="66" name="Subtitle 2">
            <a:extLst>
              <a:ext uri="{FF2B5EF4-FFF2-40B4-BE49-F238E27FC236}">
                <a16:creationId xmlns:a16="http://schemas.microsoft.com/office/drawing/2014/main" id="{CCB14DE1-FDDE-9D41-A59D-37CA23E607A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0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1" grpId="0" animBg="1"/>
      <p:bldP spid="12" grpId="0"/>
      <p:bldP spid="39" grpId="0"/>
      <p:bldP spid="42" grpId="0"/>
      <p:bldP spid="46" grpId="0"/>
      <p:bldP spid="48" grpId="0"/>
      <p:bldP spid="57" grpId="0"/>
      <p:bldP spid="60" grpId="0"/>
      <p:bldP spid="62" grpId="0"/>
      <p:bldP spid="77" grpId="0" animBg="1"/>
      <p:bldP spid="78" grpId="0"/>
      <p:bldP spid="80" grpId="0"/>
      <p:bldP spid="82" grpId="0"/>
      <p:bldP spid="9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1: </a:t>
            </a:r>
            <a:r>
              <a:rPr lang="en-US" dirty="0"/>
              <a:t>Create CodePipeline role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2: </a:t>
            </a:r>
            <a:r>
              <a:rPr lang="en-US" dirty="0"/>
              <a:t>Create Pipeline stages for staging deployment</a:t>
            </a:r>
          </a:p>
          <a:p>
            <a:pPr lvl="1"/>
            <a:r>
              <a:rPr lang="en-US" dirty="0"/>
              <a:t>Stage 1: Source Stage</a:t>
            </a:r>
          </a:p>
          <a:p>
            <a:pPr lvl="1"/>
            <a:r>
              <a:rPr lang="en-US" dirty="0"/>
              <a:t>Stage 2: Build Stage</a:t>
            </a:r>
          </a:p>
          <a:p>
            <a:pPr lvl="1"/>
            <a:r>
              <a:rPr lang="en-US" dirty="0"/>
              <a:t>Stage 3: Deploy To Staging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3: </a:t>
            </a:r>
            <a:r>
              <a:rPr lang="en-US" dirty="0"/>
              <a:t>Create stack and verify the following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Stages: </a:t>
            </a:r>
            <a:r>
              <a:rPr lang="en-US" dirty="0"/>
              <a:t>Source, Build, Deploy to Staging</a:t>
            </a:r>
          </a:p>
          <a:p>
            <a:pPr lvl="1"/>
            <a:r>
              <a:rPr lang="en-US" dirty="0"/>
              <a:t>Access Application in staging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4: </a:t>
            </a:r>
            <a:r>
              <a:rPr lang="en-US" dirty="0"/>
              <a:t>From IDE make changes to rest app and check-in code and verify the following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Stages: </a:t>
            </a:r>
            <a:r>
              <a:rPr lang="en-US" dirty="0"/>
              <a:t>Source, Build, Deploy to Staging</a:t>
            </a:r>
          </a:p>
          <a:p>
            <a:pPr lvl="1"/>
            <a:r>
              <a:rPr lang="en-US" dirty="0"/>
              <a:t>Access Application in staging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CodePipeline – CloudFormation Steps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0DCA7B7-8EB4-7045-871F-A58B3C7D11C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0828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74320" lvl="1">
              <a:spcBef>
                <a:spcPts val="1200"/>
              </a:spcBef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5:</a:t>
            </a:r>
            <a:r>
              <a:rPr lang="en-US" dirty="0"/>
              <a:t> Create SNS Topic and its equivalent parameter </a:t>
            </a:r>
            <a:r>
              <a:rPr lang="en-US"/>
              <a:t>and </a:t>
            </a:r>
            <a:r>
              <a:rPr lang="en-US" dirty="0"/>
              <a:t>a</a:t>
            </a:r>
            <a:r>
              <a:rPr lang="en-US"/>
              <a:t>dd </a:t>
            </a:r>
            <a:r>
              <a:rPr lang="en-US" dirty="0"/>
              <a:t>Production </a:t>
            </a:r>
            <a:r>
              <a:rPr lang="en-US" dirty="0" err="1"/>
              <a:t>DeploymentGroup</a:t>
            </a:r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6: </a:t>
            </a:r>
            <a:r>
              <a:rPr lang="en-US" dirty="0"/>
              <a:t>Create Pipeline stages for Production deployment</a:t>
            </a:r>
          </a:p>
          <a:p>
            <a:pPr lvl="1"/>
            <a:r>
              <a:rPr lang="en-US" dirty="0"/>
              <a:t>Stage 4: Production email Approval</a:t>
            </a:r>
          </a:p>
          <a:p>
            <a:pPr lvl="1"/>
            <a:r>
              <a:rPr lang="en-US" dirty="0"/>
              <a:t>Stage 5: Deploy To Production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7: </a:t>
            </a:r>
            <a:r>
              <a:rPr lang="en-US" dirty="0"/>
              <a:t>Create stack and verify the following</a:t>
            </a:r>
          </a:p>
          <a:p>
            <a:pPr lvl="1"/>
            <a:r>
              <a:rPr lang="en-US" dirty="0"/>
              <a:t>Confirm SNS Subscription in email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Stages: </a:t>
            </a:r>
            <a:r>
              <a:rPr lang="en-US" dirty="0"/>
              <a:t>Source, Build, Deploy to Staging, Production email approval and Deploy to production. </a:t>
            </a:r>
          </a:p>
          <a:p>
            <a:pPr lvl="1"/>
            <a:r>
              <a:rPr lang="en-US" dirty="0"/>
              <a:t>Access Application in staging and production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8: </a:t>
            </a:r>
            <a:r>
              <a:rPr lang="en-US" dirty="0"/>
              <a:t>From IDE make changes to rest app and check-in code and verify the following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Stages: </a:t>
            </a:r>
            <a:r>
              <a:rPr lang="en-US" dirty="0"/>
              <a:t>Source, Build, Deploy to Staging, Production email approval and Deploy to production. </a:t>
            </a:r>
          </a:p>
          <a:p>
            <a:pPr lvl="1"/>
            <a:r>
              <a:rPr lang="en-US" dirty="0"/>
              <a:t>Access Application in staging and production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CodePipeline – CloudFormation Steps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A481538-BEDD-1C46-9763-0512CE415CD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8533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" y="2281935"/>
            <a:ext cx="8468957" cy="4168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Infrastructure as  Code</a:t>
            </a:r>
          </a:p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AWS CloudFormation</a:t>
            </a:r>
          </a:p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and</a:t>
            </a:r>
          </a:p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AWS Web Console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8522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14813B8-6666-8A49-B64B-98CF67765DAC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7909055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Infrastructure as Code</a:t>
            </a:r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18"/>
          <p:cNvSpPr/>
          <p:nvPr/>
        </p:nvSpPr>
        <p:spPr>
          <a:xfrm>
            <a:off x="594710" y="3170746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5477953" y="3591242"/>
            <a:ext cx="3109341" cy="24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7053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bject 23"/>
          <p:cNvSpPr/>
          <p:nvPr/>
        </p:nvSpPr>
        <p:spPr>
          <a:xfrm>
            <a:off x="1597005" y="5299798"/>
            <a:ext cx="987552" cy="987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Rectangle 63"/>
          <p:cNvSpPr/>
          <p:nvPr/>
        </p:nvSpPr>
        <p:spPr>
          <a:xfrm>
            <a:off x="40581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56639" y="440436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4" idx="3"/>
            <a:endCxn id="64" idx="1"/>
          </p:cNvCxnSpPr>
          <p:nvPr/>
        </p:nvCxnSpPr>
        <p:spPr>
          <a:xfrm>
            <a:off x="3506723" y="579882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90003" y="581406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10640" y="4632960"/>
            <a:ext cx="1683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Source Stage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32960" y="4632960"/>
            <a:ext cx="1486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Build Stage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53400" y="4632960"/>
            <a:ext cx="1353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Test Stage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8399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0273283" y="579882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551920" y="4617720"/>
            <a:ext cx="144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Prod Stage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36320" y="6537960"/>
            <a:ext cx="2280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CodeCommit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99107" y="6553200"/>
            <a:ext cx="19468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AWS CodeBuild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703760" y="6553200"/>
            <a:ext cx="2285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AWS CodePipeline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78480" y="6477000"/>
            <a:ext cx="2285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AWS CodePipeline</a:t>
            </a:r>
          </a:p>
        </p:txBody>
      </p:sp>
      <p:pic>
        <p:nvPicPr>
          <p:cNvPr id="43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4177" y="5299504"/>
            <a:ext cx="987552" cy="987552"/>
          </a:xfrm>
          <a:prstGeom prst="rect">
            <a:avLst/>
          </a:prstGeom>
        </p:spPr>
      </p:pic>
      <p:pic>
        <p:nvPicPr>
          <p:cNvPr id="44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9579" y="5271533"/>
            <a:ext cx="1015523" cy="1015523"/>
          </a:xfrm>
          <a:prstGeom prst="rect">
            <a:avLst/>
          </a:prstGeom>
        </p:spPr>
      </p:pic>
      <p:pic>
        <p:nvPicPr>
          <p:cNvPr id="45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0918" y="5306298"/>
            <a:ext cx="1015523" cy="1015523"/>
          </a:xfrm>
          <a:prstGeom prst="rect">
            <a:avLst/>
          </a:prstGeom>
        </p:spPr>
      </p:pic>
      <p:sp>
        <p:nvSpPr>
          <p:cNvPr id="36" name="Subtitle 2">
            <a:extLst>
              <a:ext uri="{FF2B5EF4-FFF2-40B4-BE49-F238E27FC236}">
                <a16:creationId xmlns:a16="http://schemas.microsoft.com/office/drawing/2014/main" id="{E7EA6A58-8EE1-3343-8E8B-70A79DA6D4EC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445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2" grpId="0" animBg="1"/>
      <p:bldP spid="23" grpId="0" animBg="1"/>
      <p:bldP spid="4" grpId="0" animBg="1"/>
      <p:bldP spid="63" grpId="0" animBg="1"/>
      <p:bldP spid="64" grpId="0" animBg="1"/>
      <p:bldP spid="24" grpId="0" animBg="1"/>
      <p:bldP spid="6" grpId="0"/>
      <p:bldP spid="33" grpId="0"/>
      <p:bldP spid="34" grpId="0"/>
      <p:bldP spid="35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Infrastructure as Code</a:t>
            </a:r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18"/>
          <p:cNvSpPr/>
          <p:nvPr/>
        </p:nvSpPr>
        <p:spPr>
          <a:xfrm>
            <a:off x="594710" y="3170746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5477953" y="3591242"/>
            <a:ext cx="3109341" cy="24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7053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bject 23"/>
          <p:cNvSpPr/>
          <p:nvPr/>
        </p:nvSpPr>
        <p:spPr>
          <a:xfrm>
            <a:off x="1597005" y="5299798"/>
            <a:ext cx="987552" cy="987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Rectangle 63"/>
          <p:cNvSpPr/>
          <p:nvPr/>
        </p:nvSpPr>
        <p:spPr>
          <a:xfrm>
            <a:off x="40581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56639" y="440436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45">
            <a:extLst>
              <a:ext uri="{FF2B5EF4-FFF2-40B4-BE49-F238E27FC236}">
                <a16:creationId xmlns:a16="http://schemas.microsoft.com/office/drawing/2014/main" id="{1177C24E-8F55-CD4F-A1D9-19641CA02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4461" y="5239131"/>
            <a:ext cx="1078405" cy="1078405"/>
          </a:xfrm>
          <a:prstGeom prst="rect">
            <a:avLst/>
          </a:prstGeom>
        </p:spPr>
      </p:pic>
      <p:pic>
        <p:nvPicPr>
          <p:cNvPr id="28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8325" y="5299504"/>
            <a:ext cx="1084154" cy="1084154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4" idx="3"/>
            <a:endCxn id="64" idx="1"/>
          </p:cNvCxnSpPr>
          <p:nvPr/>
        </p:nvCxnSpPr>
        <p:spPr>
          <a:xfrm>
            <a:off x="3506723" y="579882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90003" y="581406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10640" y="4632960"/>
            <a:ext cx="1683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Source Stage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32960" y="4632960"/>
            <a:ext cx="1486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Build Stage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53400" y="4632960"/>
            <a:ext cx="1353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Test Stage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8399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6845" y="5299504"/>
            <a:ext cx="1084154" cy="1084154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10273283" y="579882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551920" y="4617720"/>
            <a:ext cx="144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Prod Stage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88720" y="6537960"/>
            <a:ext cx="1855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Branch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83692" y="6461760"/>
            <a:ext cx="23776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Prepare or Validate</a:t>
            </a:r>
          </a:p>
          <a:p>
            <a:pPr algn="ctr"/>
            <a:r>
              <a:rPr lang="en-US" dirty="0"/>
              <a:t>Template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772400" y="6461760"/>
            <a:ext cx="214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Create &amp; Execute</a:t>
            </a:r>
          </a:p>
          <a:p>
            <a:pPr algn="ctr"/>
            <a:r>
              <a:rPr lang="en-US" dirty="0"/>
              <a:t>Change set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247120" y="6477000"/>
            <a:ext cx="214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Create &amp; Execute</a:t>
            </a:r>
          </a:p>
          <a:p>
            <a:pPr algn="ctr"/>
            <a:r>
              <a:rPr lang="en-US" dirty="0"/>
              <a:t>Change set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80C268CD-6F0C-4B42-8C06-C4ECF0DDDDD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8380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2" grpId="0" animBg="1"/>
      <p:bldP spid="23" grpId="0" animBg="1"/>
      <p:bldP spid="4" grpId="0" animBg="1"/>
      <p:bldP spid="63" grpId="0" animBg="1"/>
      <p:bldP spid="64" grpId="0" animBg="1"/>
      <p:bldP spid="24" grpId="0" animBg="1"/>
      <p:bldP spid="6" grpId="0"/>
      <p:bldP spid="33" grpId="0"/>
      <p:bldP spid="34" grpId="0"/>
      <p:bldP spid="35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3"/>
          <p:cNvSpPr txBox="1">
            <a:spLocks/>
          </p:cNvSpPr>
          <p:nvPr/>
        </p:nvSpPr>
        <p:spPr>
          <a:xfrm>
            <a:off x="1005840" y="14093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Infrastructure as Code</a:t>
            </a:r>
          </a:p>
        </p:txBody>
      </p:sp>
      <p:sp>
        <p:nvSpPr>
          <p:cNvPr id="32" name="object 17"/>
          <p:cNvSpPr/>
          <p:nvPr/>
        </p:nvSpPr>
        <p:spPr>
          <a:xfrm>
            <a:off x="705319" y="301320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90754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86182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29438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86182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27965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87706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132981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29438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18"/>
          <p:cNvSpPr/>
          <p:nvPr/>
        </p:nvSpPr>
        <p:spPr>
          <a:xfrm>
            <a:off x="594710" y="2469706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5477953" y="2890202"/>
            <a:ext cx="3109341" cy="24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6"/>
          <p:cNvSpPr txBox="1"/>
          <p:nvPr/>
        </p:nvSpPr>
        <p:spPr>
          <a:xfrm>
            <a:off x="365760" y="3879570"/>
            <a:ext cx="13920819" cy="3634328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469901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600" spc="-110" dirty="0">
                <a:cs typeface="Arial"/>
              </a:rPr>
              <a:t>Track Infrastructure changes using version control system like </a:t>
            </a:r>
            <a:r>
              <a:rPr lang="en-US" sz="2600" spc="-110" dirty="0">
                <a:solidFill>
                  <a:srgbClr val="0070C0"/>
                </a:solidFill>
                <a:cs typeface="Arial"/>
              </a:rPr>
              <a:t>AWS CodeCommit</a:t>
            </a:r>
            <a:r>
              <a:rPr lang="en-US" sz="2600" spc="-110" dirty="0">
                <a:cs typeface="Arial"/>
              </a:rPr>
              <a:t>. </a:t>
            </a:r>
          </a:p>
          <a:p>
            <a:pPr marL="469901" indent="-457200">
              <a:lnSpc>
                <a:spcPct val="100000"/>
              </a:lnSpc>
              <a:spcBef>
                <a:spcPts val="202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600" spc="-254" dirty="0">
                <a:cs typeface="Arial"/>
              </a:rPr>
              <a:t>Release </a:t>
            </a:r>
            <a:r>
              <a:rPr sz="2600" spc="-65" dirty="0">
                <a:cs typeface="Arial"/>
              </a:rPr>
              <a:t>infrastructure </a:t>
            </a:r>
            <a:r>
              <a:rPr sz="2600" spc="-220" dirty="0">
                <a:cs typeface="Arial"/>
              </a:rPr>
              <a:t>changes </a:t>
            </a:r>
            <a:r>
              <a:rPr sz="2600" spc="-165" dirty="0">
                <a:cs typeface="Arial"/>
              </a:rPr>
              <a:t>using </a:t>
            </a:r>
            <a:r>
              <a:rPr sz="2600" spc="-35" dirty="0">
                <a:cs typeface="Arial"/>
              </a:rPr>
              <a:t>the </a:t>
            </a:r>
            <a:r>
              <a:rPr sz="2600" spc="-225" dirty="0">
                <a:cs typeface="Arial"/>
              </a:rPr>
              <a:t>same </a:t>
            </a:r>
            <a:r>
              <a:rPr sz="2600" spc="-80" dirty="0">
                <a:cs typeface="Arial"/>
              </a:rPr>
              <a:t>tools </a:t>
            </a:r>
            <a:r>
              <a:rPr sz="2600" spc="-300" dirty="0">
                <a:cs typeface="Arial"/>
              </a:rPr>
              <a:t>as </a:t>
            </a:r>
            <a:r>
              <a:rPr sz="2600" spc="-170" dirty="0">
                <a:cs typeface="Arial"/>
              </a:rPr>
              <a:t>code</a:t>
            </a:r>
            <a:r>
              <a:rPr sz="2600" spc="-80" dirty="0">
                <a:cs typeface="Arial"/>
              </a:rPr>
              <a:t> </a:t>
            </a:r>
            <a:r>
              <a:rPr sz="2600" spc="-220" dirty="0">
                <a:cs typeface="Arial"/>
              </a:rPr>
              <a:t>changes</a:t>
            </a:r>
            <a:r>
              <a:rPr lang="en-US" sz="2600" spc="-220" dirty="0">
                <a:cs typeface="Arial"/>
              </a:rPr>
              <a:t> (</a:t>
            </a:r>
            <a:r>
              <a:rPr lang="en-US" sz="2600" spc="-220" dirty="0">
                <a:solidFill>
                  <a:srgbClr val="0070C0"/>
                </a:solidFill>
                <a:cs typeface="Arial"/>
              </a:rPr>
              <a:t>AWS CodeCommit, CodeBuild and CodePipeline</a:t>
            </a:r>
            <a:r>
              <a:rPr lang="en-US" sz="2600" spc="-220" dirty="0">
                <a:cs typeface="Arial"/>
              </a:rPr>
              <a:t>).</a:t>
            </a:r>
            <a:endParaRPr sz="2600" dirty="0">
              <a:cs typeface="Arial"/>
            </a:endParaRPr>
          </a:p>
          <a:p>
            <a:pPr marL="469901" marR="5080" indent="-457200">
              <a:lnSpc>
                <a:spcPct val="100000"/>
              </a:lnSpc>
              <a:spcBef>
                <a:spcPts val="139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sz="2600" spc="-165" dirty="0">
                <a:cs typeface="Arial"/>
              </a:rPr>
              <a:t>Replicate </a:t>
            </a:r>
            <a:r>
              <a:rPr sz="2600" spc="-65" dirty="0">
                <a:cs typeface="Arial"/>
              </a:rPr>
              <a:t>production </a:t>
            </a:r>
            <a:r>
              <a:rPr sz="2600" spc="-85" dirty="0">
                <a:cs typeface="Arial"/>
              </a:rPr>
              <a:t>environment </a:t>
            </a:r>
            <a:r>
              <a:rPr lang="en-US" sz="2600" spc="-40" dirty="0">
                <a:cs typeface="Arial"/>
              </a:rPr>
              <a:t>in any environment as desired for continuous testing. </a:t>
            </a:r>
            <a:endParaRPr lang="en-US" sz="2600" spc="-90" dirty="0">
              <a:cs typeface="Arial"/>
            </a:endParaRPr>
          </a:p>
          <a:p>
            <a:pPr marL="469901" marR="5080" indent="-457200">
              <a:lnSpc>
                <a:spcPct val="100000"/>
              </a:lnSpc>
              <a:spcBef>
                <a:spcPts val="139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600" spc="-160" dirty="0">
                <a:cs typeface="Arial"/>
              </a:rPr>
              <a:t>Make </a:t>
            </a:r>
            <a:r>
              <a:rPr lang="en-US" sz="2600" spc="-65" dirty="0">
                <a:cs typeface="Arial"/>
              </a:rPr>
              <a:t>infrastructure </a:t>
            </a:r>
            <a:r>
              <a:rPr lang="en-US" sz="2600" spc="-220" dirty="0">
                <a:cs typeface="Arial"/>
              </a:rPr>
              <a:t>changes </a:t>
            </a:r>
            <a:r>
              <a:rPr lang="en-US" sz="2600" spc="-110" dirty="0">
                <a:cs typeface="Arial"/>
              </a:rPr>
              <a:t>repeatable. </a:t>
            </a:r>
          </a:p>
          <a:p>
            <a:pPr marL="469901" marR="5080" indent="-457200">
              <a:lnSpc>
                <a:spcPct val="100000"/>
              </a:lnSpc>
              <a:spcBef>
                <a:spcPts val="139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600" spc="-110" dirty="0">
                <a:cs typeface="Arial"/>
              </a:rPr>
              <a:t>Minimize infrastructure buildout time.</a:t>
            </a:r>
          </a:p>
          <a:p>
            <a:pPr marL="469901" marR="5080" indent="-457200">
              <a:lnSpc>
                <a:spcPct val="100000"/>
              </a:lnSpc>
              <a:spcBef>
                <a:spcPts val="1390"/>
              </a:spcBef>
              <a:buFont typeface="Arial" panose="020B0604020202020204" pitchFamily="34" charset="0"/>
              <a:buChar char="•"/>
              <a:tabLst>
                <a:tab pos="527685" algn="l"/>
                <a:tab pos="528320" algn="l"/>
              </a:tabLst>
            </a:pPr>
            <a:r>
              <a:rPr lang="en-US" sz="2600" spc="-110" dirty="0">
                <a:cs typeface="Arial"/>
              </a:rPr>
              <a:t>Seamless provisioning  and de-provisioning of infrastructure resources in minutes or even reduced to seconds. </a:t>
            </a:r>
            <a:endParaRPr sz="2600" dirty="0"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3471101"/>
            <a:ext cx="1408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FF36C96B-BEB8-F141-B9A0-B9EB16D48049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7721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2" grpId="0" animBg="1"/>
      <p:bldP spid="23" grpId="0" animBg="1"/>
      <p:bldP spid="3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48803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48802"/>
            <a:ext cx="11091189" cy="681881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260646" y="4289063"/>
            <a:ext cx="1153328" cy="8264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284421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9122" y="2482237"/>
            <a:ext cx="1132105" cy="37241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43784" y="439488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 flipH="1">
            <a:off x="837310" y="3715405"/>
            <a:ext cx="28846" cy="57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428088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506429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5081350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4280881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428088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506859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4707601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7" idx="3"/>
            <a:endCxn id="44" idx="1"/>
          </p:cNvCxnSpPr>
          <p:nvPr/>
        </p:nvCxnSpPr>
        <p:spPr>
          <a:xfrm>
            <a:off x="3877739" y="4707601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</p:cNvCxnSpPr>
          <p:nvPr/>
        </p:nvCxnSpPr>
        <p:spPr>
          <a:xfrm>
            <a:off x="6964656" y="470760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7" idx="1"/>
          </p:cNvCxnSpPr>
          <p:nvPr/>
        </p:nvCxnSpPr>
        <p:spPr>
          <a:xfrm>
            <a:off x="1398208" y="4702311"/>
            <a:ext cx="1626091" cy="5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90162" y="1725225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8537" y="2055517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6864240" y="514143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671" y="4307468"/>
            <a:ext cx="853440" cy="85344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9727324" y="1214092"/>
            <a:ext cx="3295618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063719" y="1149107"/>
            <a:ext cx="229037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Staging VPC Stack</a:t>
            </a:r>
          </a:p>
        </p:txBody>
      </p:sp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1274691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878" y="4555427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2502" y="5238301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/>
          </a:bodyPr>
          <a:lstStyle/>
          <a:p>
            <a:r>
              <a:rPr lang="en-US" sz="3600" b="1" dirty="0"/>
              <a:t>Infrastructure as Code – Manual AWS Web Console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240645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3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6813" y="5666758"/>
            <a:ext cx="830369" cy="8303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508869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29053" y="5666758"/>
            <a:ext cx="830369" cy="830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618538" y="635074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CloudFormation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8893" y="5681998"/>
            <a:ext cx="830369" cy="83036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9727324" y="3458147"/>
            <a:ext cx="3295618" cy="353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063719" y="3429307"/>
            <a:ext cx="19883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 VPC Stack</a:t>
            </a:r>
          </a:p>
        </p:txBody>
      </p:sp>
      <p:pic>
        <p:nvPicPr>
          <p:cNvPr id="5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3492879"/>
            <a:ext cx="563880" cy="563880"/>
          </a:xfrm>
          <a:prstGeom prst="rect">
            <a:avLst/>
          </a:prstGeom>
        </p:spPr>
      </p:pic>
      <p:pic>
        <p:nvPicPr>
          <p:cNvPr id="52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9544" y="1603887"/>
            <a:ext cx="581258" cy="5812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208855" y="214816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339665" y="275173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63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88512" y="2416300"/>
            <a:ext cx="469900" cy="4699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9856508" y="290517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65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59544" y="2389306"/>
            <a:ext cx="594209" cy="594209"/>
          </a:xfrm>
          <a:prstGeom prst="rect">
            <a:avLst/>
          </a:prstGeom>
        </p:spPr>
      </p:pic>
      <p:pic>
        <p:nvPicPr>
          <p:cNvPr id="66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621446" y="1603887"/>
            <a:ext cx="536966" cy="53696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452029" y="2101238"/>
            <a:ext cx="92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pic>
        <p:nvPicPr>
          <p:cNvPr id="68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4864" y="5291967"/>
            <a:ext cx="581258" cy="5812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864175" y="583624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994985" y="643981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71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343832" y="6104380"/>
            <a:ext cx="469900" cy="4699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10511828" y="659325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73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14864" y="6077386"/>
            <a:ext cx="594209" cy="594209"/>
          </a:xfrm>
          <a:prstGeom prst="rect">
            <a:avLst/>
          </a:prstGeom>
        </p:spPr>
      </p:pic>
      <p:pic>
        <p:nvPicPr>
          <p:cNvPr id="74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276766" y="5291967"/>
            <a:ext cx="536966" cy="53696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2032925" y="5805762"/>
            <a:ext cx="103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28578" y="39794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Change set</a:t>
            </a:r>
          </a:p>
        </p:txBody>
      </p:sp>
      <p:pic>
        <p:nvPicPr>
          <p:cNvPr id="78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29385" y="4006115"/>
            <a:ext cx="4699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11423" y="3938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59058" y="45128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 </a:t>
            </a:r>
          </a:p>
          <a:p>
            <a:pPr algn="ctr"/>
            <a:r>
              <a:rPr lang="en-US" sz="1400" dirty="0"/>
              <a:t>Approval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841903" y="4578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Action-2: </a:t>
            </a:r>
          </a:p>
        </p:txBody>
      </p:sp>
      <p:pic>
        <p:nvPicPr>
          <p:cNvPr id="83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916152" y="4551678"/>
            <a:ext cx="563880" cy="56388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871748" y="5444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Action-3: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779559" y="5836690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Execute</a:t>
            </a:r>
          </a:p>
          <a:p>
            <a:pPr algn="ctr"/>
            <a:r>
              <a:rPr lang="en-US" sz="1400" dirty="0"/>
              <a:t>Change set</a:t>
            </a:r>
          </a:p>
        </p:txBody>
      </p:sp>
      <p:cxnSp>
        <p:nvCxnSpPr>
          <p:cNvPr id="17" name="Straight Arrow Connector 16"/>
          <p:cNvCxnSpPr>
            <a:stCxn id="83" idx="3"/>
            <a:endCxn id="89" idx="1"/>
          </p:cNvCxnSpPr>
          <p:nvPr/>
        </p:nvCxnSpPr>
        <p:spPr>
          <a:xfrm>
            <a:off x="12480032" y="4833618"/>
            <a:ext cx="1092846" cy="17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735223" y="4533156"/>
            <a:ext cx="3291232" cy="14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9" idx="1"/>
            <a:endCxn id="49" idx="3"/>
          </p:cNvCxnSpPr>
          <p:nvPr/>
        </p:nvCxnSpPr>
        <p:spPr>
          <a:xfrm>
            <a:off x="9727324" y="5226654"/>
            <a:ext cx="3295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548418" y="219637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</a:t>
            </a:r>
          </a:p>
          <a:p>
            <a:pPr algn="ctr"/>
            <a:r>
              <a:rPr lang="en-US" sz="1400" dirty="0"/>
              <a:t>Stack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59023" y="17283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629111" y="5039358"/>
            <a:ext cx="3422909" cy="30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61" idx="0"/>
          </p:cNvCxnSpPr>
          <p:nvPr/>
        </p:nvCxnSpPr>
        <p:spPr>
          <a:xfrm>
            <a:off x="5705257" y="2908957"/>
            <a:ext cx="2497134" cy="1398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8" idx="2"/>
            <a:endCxn id="37" idx="0"/>
          </p:cNvCxnSpPr>
          <p:nvPr/>
        </p:nvCxnSpPr>
        <p:spPr>
          <a:xfrm flipH="1">
            <a:off x="3451019" y="2908957"/>
            <a:ext cx="2254238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8" idx="2"/>
            <a:endCxn id="44" idx="0"/>
          </p:cNvCxnSpPr>
          <p:nvPr/>
        </p:nvCxnSpPr>
        <p:spPr>
          <a:xfrm flipH="1">
            <a:off x="5086588" y="2908957"/>
            <a:ext cx="61866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8" idx="2"/>
            <a:endCxn id="45" idx="0"/>
          </p:cNvCxnSpPr>
          <p:nvPr/>
        </p:nvCxnSpPr>
        <p:spPr>
          <a:xfrm>
            <a:off x="5705257" y="2908957"/>
            <a:ext cx="83267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8" idx="3"/>
          </p:cNvCxnSpPr>
          <p:nvPr/>
        </p:nvCxnSpPr>
        <p:spPr>
          <a:xfrm flipV="1">
            <a:off x="6131977" y="2457985"/>
            <a:ext cx="3647582" cy="24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8" idx="3"/>
          </p:cNvCxnSpPr>
          <p:nvPr/>
        </p:nvCxnSpPr>
        <p:spPr>
          <a:xfrm>
            <a:off x="6131977" y="2482237"/>
            <a:ext cx="3595347" cy="129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816812" y="3357330"/>
            <a:ext cx="1120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Stage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120869" y="2212654"/>
            <a:ext cx="916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Stage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99489" y="3977966"/>
            <a:ext cx="99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Build Stage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941819" y="2953365"/>
            <a:ext cx="96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 Stage</a:t>
            </a:r>
          </a:p>
        </p:txBody>
      </p:sp>
      <p:sp>
        <p:nvSpPr>
          <p:cNvPr id="80" name="Subtitle 2">
            <a:extLst>
              <a:ext uri="{FF2B5EF4-FFF2-40B4-BE49-F238E27FC236}">
                <a16:creationId xmlns:a16="http://schemas.microsoft.com/office/drawing/2014/main" id="{4F6D207F-06A0-E248-94AB-2B7ACB4CEF2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5759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9" grpId="0"/>
      <p:bldP spid="42" grpId="0"/>
      <p:bldP spid="46" grpId="0"/>
      <p:bldP spid="57" grpId="0"/>
      <p:bldP spid="60" grpId="0"/>
      <p:bldP spid="77" grpId="0" animBg="1"/>
      <p:bldP spid="82" grpId="0"/>
      <p:bldP spid="90" grpId="0"/>
      <p:bldP spid="36" grpId="0"/>
      <p:bldP spid="40" grpId="0"/>
      <p:bldP spid="43" grpId="0"/>
      <p:bldP spid="49" grpId="0" animBg="1"/>
      <p:bldP spid="50" grpId="0"/>
      <p:bldP spid="53" grpId="0"/>
      <p:bldP spid="62" grpId="0"/>
      <p:bldP spid="64" grpId="0"/>
      <p:bldP spid="67" grpId="0"/>
      <p:bldP spid="69" grpId="0"/>
      <p:bldP spid="70" grpId="0"/>
      <p:bldP spid="72" grpId="0"/>
      <p:bldP spid="75" grpId="0"/>
      <p:bldP spid="76" grpId="0"/>
      <p:bldP spid="10" grpId="0"/>
      <p:bldP spid="79" grpId="0"/>
      <p:bldP spid="81" grpId="0"/>
      <p:bldP spid="84" grpId="0"/>
      <p:bldP spid="85" grpId="0"/>
      <p:bldP spid="92" grpId="0"/>
      <p:bldP spid="94" grpId="0"/>
      <p:bldP spid="106" grpId="0"/>
      <p:bldP spid="107" grpId="0"/>
      <p:bldP spid="108" grpId="0"/>
      <p:bldP spid="109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70704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70703"/>
            <a:ext cx="11091189" cy="681881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260646" y="4289063"/>
            <a:ext cx="1153328" cy="8264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284421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9122" y="2482237"/>
            <a:ext cx="1132105" cy="37241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43784" y="439488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 flipH="1">
            <a:off x="837310" y="3715405"/>
            <a:ext cx="28846" cy="57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6213" y="1166944"/>
            <a:ext cx="7091627" cy="5828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68844" y="1179922"/>
            <a:ext cx="298710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 CD IAC Pipeline Stack</a:t>
            </a:r>
          </a:p>
        </p:txBody>
      </p: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428088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506429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5081350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4280881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428088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506859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4707601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7" idx="3"/>
            <a:endCxn id="44" idx="1"/>
          </p:cNvCxnSpPr>
          <p:nvPr/>
        </p:nvCxnSpPr>
        <p:spPr>
          <a:xfrm>
            <a:off x="3877739" y="4707601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</p:cNvCxnSpPr>
          <p:nvPr/>
        </p:nvCxnSpPr>
        <p:spPr>
          <a:xfrm>
            <a:off x="6964656" y="470760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7" idx="1"/>
          </p:cNvCxnSpPr>
          <p:nvPr/>
        </p:nvCxnSpPr>
        <p:spPr>
          <a:xfrm>
            <a:off x="1398208" y="4702311"/>
            <a:ext cx="1626091" cy="5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90162" y="1725225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8537" y="2055517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6864240" y="514143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671" y="4307468"/>
            <a:ext cx="853440" cy="85344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9727324" y="1200279"/>
            <a:ext cx="3295618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063719" y="1135294"/>
            <a:ext cx="229037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Staging VPC Stack</a:t>
            </a:r>
          </a:p>
        </p:txBody>
      </p:sp>
      <p:pic>
        <p:nvPicPr>
          <p:cNvPr id="8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28748" y="1214092"/>
            <a:ext cx="563880" cy="563880"/>
          </a:xfrm>
          <a:prstGeom prst="rect">
            <a:avLst/>
          </a:prstGeom>
        </p:spPr>
      </p:pic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1260878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878" y="4555427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2502" y="5238301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/>
          </a:bodyPr>
          <a:lstStyle/>
          <a:p>
            <a:r>
              <a:rPr lang="en-US" sz="3600" b="1" dirty="0"/>
              <a:t>Infrastructure as Code – CFN Template creation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2406458" y="6382337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3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6813" y="5713595"/>
            <a:ext cx="830369" cy="8303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5088698" y="6382337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29053" y="5713595"/>
            <a:ext cx="830369" cy="830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618538" y="635074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CloudFormation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8893" y="5728835"/>
            <a:ext cx="830369" cy="83036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9727324" y="3458147"/>
            <a:ext cx="3295618" cy="353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063719" y="3429307"/>
            <a:ext cx="19883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 VPC Stack</a:t>
            </a:r>
          </a:p>
        </p:txBody>
      </p:sp>
      <p:pic>
        <p:nvPicPr>
          <p:cNvPr id="5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3492879"/>
            <a:ext cx="563880" cy="563880"/>
          </a:xfrm>
          <a:prstGeom prst="rect">
            <a:avLst/>
          </a:prstGeom>
        </p:spPr>
      </p:pic>
      <p:pic>
        <p:nvPicPr>
          <p:cNvPr id="52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9544" y="1590074"/>
            <a:ext cx="581258" cy="5812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208855" y="2134350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339665" y="2737922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63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88512" y="2402487"/>
            <a:ext cx="469900" cy="4699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9856508" y="289136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65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59544" y="2375493"/>
            <a:ext cx="594209" cy="594209"/>
          </a:xfrm>
          <a:prstGeom prst="rect">
            <a:avLst/>
          </a:prstGeom>
        </p:spPr>
      </p:pic>
      <p:pic>
        <p:nvPicPr>
          <p:cNvPr id="66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621446" y="1590074"/>
            <a:ext cx="536966" cy="53696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208189" y="2103869"/>
            <a:ext cx="142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pic>
        <p:nvPicPr>
          <p:cNvPr id="68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4864" y="5291967"/>
            <a:ext cx="581258" cy="5812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864175" y="583624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994985" y="643981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71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343832" y="6104380"/>
            <a:ext cx="469900" cy="4699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10511828" y="659325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73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14864" y="6077386"/>
            <a:ext cx="594209" cy="594209"/>
          </a:xfrm>
          <a:prstGeom prst="rect">
            <a:avLst/>
          </a:prstGeom>
        </p:spPr>
      </p:pic>
      <p:pic>
        <p:nvPicPr>
          <p:cNvPr id="74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276766" y="5291967"/>
            <a:ext cx="536966" cy="53696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558709" y="5821002"/>
            <a:ext cx="20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28578" y="39794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Change set</a:t>
            </a:r>
          </a:p>
        </p:txBody>
      </p:sp>
      <p:pic>
        <p:nvPicPr>
          <p:cNvPr id="78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29385" y="4006115"/>
            <a:ext cx="4699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11423" y="3938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59058" y="45128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 </a:t>
            </a:r>
          </a:p>
          <a:p>
            <a:pPr algn="ctr"/>
            <a:r>
              <a:rPr lang="en-US" sz="1400" dirty="0"/>
              <a:t>Approval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841903" y="4578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Action-2: </a:t>
            </a:r>
          </a:p>
        </p:txBody>
      </p:sp>
      <p:pic>
        <p:nvPicPr>
          <p:cNvPr id="83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916152" y="4551678"/>
            <a:ext cx="563880" cy="56388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871748" y="5444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Action-3: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779559" y="5836690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Execute</a:t>
            </a:r>
          </a:p>
          <a:p>
            <a:pPr algn="ctr"/>
            <a:r>
              <a:rPr lang="en-US" sz="1400" dirty="0"/>
              <a:t>Change set</a:t>
            </a:r>
          </a:p>
        </p:txBody>
      </p:sp>
      <p:cxnSp>
        <p:nvCxnSpPr>
          <p:cNvPr id="17" name="Straight Arrow Connector 16"/>
          <p:cNvCxnSpPr>
            <a:stCxn id="83" idx="3"/>
            <a:endCxn id="89" idx="1"/>
          </p:cNvCxnSpPr>
          <p:nvPr/>
        </p:nvCxnSpPr>
        <p:spPr>
          <a:xfrm>
            <a:off x="12480032" y="4833618"/>
            <a:ext cx="1092846" cy="17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735223" y="4533156"/>
            <a:ext cx="3291232" cy="14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9" idx="1"/>
            <a:endCxn id="49" idx="3"/>
          </p:cNvCxnSpPr>
          <p:nvPr/>
        </p:nvCxnSpPr>
        <p:spPr>
          <a:xfrm>
            <a:off x="9727324" y="5226654"/>
            <a:ext cx="3295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548418" y="2182562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</a:t>
            </a:r>
          </a:p>
          <a:p>
            <a:pPr algn="ctr"/>
            <a:r>
              <a:rPr lang="en-US" sz="1400" dirty="0"/>
              <a:t>Stack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59023" y="17145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629111" y="5039358"/>
            <a:ext cx="3422909" cy="30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61" idx="0"/>
          </p:cNvCxnSpPr>
          <p:nvPr/>
        </p:nvCxnSpPr>
        <p:spPr>
          <a:xfrm>
            <a:off x="5705257" y="2908957"/>
            <a:ext cx="2497134" cy="1398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8" idx="2"/>
            <a:endCxn id="37" idx="0"/>
          </p:cNvCxnSpPr>
          <p:nvPr/>
        </p:nvCxnSpPr>
        <p:spPr>
          <a:xfrm flipH="1">
            <a:off x="3451019" y="2908957"/>
            <a:ext cx="2254238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8" idx="2"/>
            <a:endCxn id="44" idx="0"/>
          </p:cNvCxnSpPr>
          <p:nvPr/>
        </p:nvCxnSpPr>
        <p:spPr>
          <a:xfrm flipH="1">
            <a:off x="5086588" y="2908957"/>
            <a:ext cx="61866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8" idx="2"/>
            <a:endCxn id="45" idx="0"/>
          </p:cNvCxnSpPr>
          <p:nvPr/>
        </p:nvCxnSpPr>
        <p:spPr>
          <a:xfrm>
            <a:off x="5705257" y="2908957"/>
            <a:ext cx="83267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6131977" y="2444172"/>
            <a:ext cx="3647582" cy="24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8" idx="3"/>
          </p:cNvCxnSpPr>
          <p:nvPr/>
        </p:nvCxnSpPr>
        <p:spPr>
          <a:xfrm>
            <a:off x="6131977" y="2482237"/>
            <a:ext cx="3595347" cy="129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16812" y="3357330"/>
            <a:ext cx="1120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Stage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20869" y="2212654"/>
            <a:ext cx="916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Stage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899489" y="3977966"/>
            <a:ext cx="99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Build Stage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941819" y="2953365"/>
            <a:ext cx="96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 Stage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D03B843C-7D96-0144-95BF-032F607568E8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405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1" grpId="0" animBg="1"/>
      <p:bldP spid="12" grpId="0"/>
      <p:bldP spid="39" grpId="0"/>
      <p:bldP spid="42" grpId="0"/>
      <p:bldP spid="46" grpId="0"/>
      <p:bldP spid="57" grpId="0"/>
      <p:bldP spid="60" grpId="0"/>
      <p:bldP spid="77" grpId="0" animBg="1"/>
      <p:bldP spid="82" grpId="0"/>
      <p:bldP spid="90" grpId="0"/>
      <p:bldP spid="36" grpId="0"/>
      <p:bldP spid="40" grpId="0"/>
      <p:bldP spid="43" grpId="0"/>
      <p:bldP spid="49" grpId="0" animBg="1"/>
      <p:bldP spid="50" grpId="0"/>
      <p:bldP spid="53" grpId="0"/>
      <p:bldP spid="62" grpId="0"/>
      <p:bldP spid="64" grpId="0"/>
      <p:bldP spid="67" grpId="0"/>
      <p:bldP spid="69" grpId="0"/>
      <p:bldP spid="70" grpId="0"/>
      <p:bldP spid="72" grpId="0"/>
      <p:bldP spid="75" grpId="0"/>
      <p:bldP spid="76" grpId="0"/>
      <p:bldP spid="10" grpId="0"/>
      <p:bldP spid="79" grpId="0"/>
      <p:bldP spid="81" grpId="0"/>
      <p:bldP spid="84" grpId="0"/>
      <p:bldP spid="85" grpId="0"/>
      <p:bldP spid="92" grpId="0"/>
      <p:bldP spid="94" grpId="0"/>
      <p:bldP spid="3" grpId="0"/>
      <p:bldP spid="80" grpId="0"/>
      <p:bldP spid="91" grpId="0"/>
      <p:bldP spid="93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70704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70703"/>
            <a:ext cx="11091189" cy="681881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260646" y="4289063"/>
            <a:ext cx="1153328" cy="8264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284421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9122" y="2482237"/>
            <a:ext cx="1132105" cy="37241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43784" y="439488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 flipH="1">
            <a:off x="837310" y="3715405"/>
            <a:ext cx="28846" cy="57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6213" y="1166944"/>
            <a:ext cx="7091627" cy="5828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68844" y="1179922"/>
            <a:ext cx="298710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 CD IAC Pipeline Stack</a:t>
            </a:r>
          </a:p>
        </p:txBody>
      </p: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428088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506429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5056695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4256226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428088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506859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4682946"/>
            <a:ext cx="597908" cy="24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4" idx="1"/>
          </p:cNvCxnSpPr>
          <p:nvPr/>
        </p:nvCxnSpPr>
        <p:spPr>
          <a:xfrm>
            <a:off x="3877739" y="468294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</p:cNvCxnSpPr>
          <p:nvPr/>
        </p:nvCxnSpPr>
        <p:spPr>
          <a:xfrm>
            <a:off x="6964656" y="470760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7" idx="1"/>
          </p:cNvCxnSpPr>
          <p:nvPr/>
        </p:nvCxnSpPr>
        <p:spPr>
          <a:xfrm>
            <a:off x="1398208" y="4702311"/>
            <a:ext cx="1626091" cy="5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90162" y="1725225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8537" y="2055517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6875072" y="514143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86503" y="4307468"/>
            <a:ext cx="853440" cy="85344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9727324" y="1214092"/>
            <a:ext cx="3295618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063719" y="1149107"/>
            <a:ext cx="229037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Staging VPC Stack</a:t>
            </a:r>
          </a:p>
        </p:txBody>
      </p:sp>
      <p:pic>
        <p:nvPicPr>
          <p:cNvPr id="8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28748" y="1214092"/>
            <a:ext cx="563880" cy="563880"/>
          </a:xfrm>
          <a:prstGeom prst="rect">
            <a:avLst/>
          </a:prstGeom>
        </p:spPr>
      </p:pic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1274691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878" y="4555427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2502" y="5238301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/>
          </a:bodyPr>
          <a:lstStyle/>
          <a:p>
            <a:r>
              <a:rPr lang="en-US" sz="3600" b="1" dirty="0"/>
              <a:t>Infrastructure as Code – Execution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240645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3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6813" y="5642103"/>
            <a:ext cx="830369" cy="8303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508869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29053" y="5666758"/>
            <a:ext cx="830369" cy="830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618538" y="635074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CloudFormation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8893" y="5681998"/>
            <a:ext cx="830369" cy="83036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9727324" y="3458147"/>
            <a:ext cx="3295618" cy="353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063719" y="3429307"/>
            <a:ext cx="19883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 VPC Stack</a:t>
            </a:r>
          </a:p>
        </p:txBody>
      </p:sp>
      <p:pic>
        <p:nvPicPr>
          <p:cNvPr id="5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3492879"/>
            <a:ext cx="563880" cy="563880"/>
          </a:xfrm>
          <a:prstGeom prst="rect">
            <a:avLst/>
          </a:prstGeom>
        </p:spPr>
      </p:pic>
      <p:pic>
        <p:nvPicPr>
          <p:cNvPr id="52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9544" y="1603887"/>
            <a:ext cx="581258" cy="5812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208855" y="214816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339665" y="275173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63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88512" y="2416300"/>
            <a:ext cx="469900" cy="4699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9856508" y="290517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65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59544" y="2389306"/>
            <a:ext cx="594209" cy="594209"/>
          </a:xfrm>
          <a:prstGeom prst="rect">
            <a:avLst/>
          </a:prstGeom>
        </p:spPr>
      </p:pic>
      <p:pic>
        <p:nvPicPr>
          <p:cNvPr id="66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621446" y="1603887"/>
            <a:ext cx="536966" cy="53696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903389" y="2132922"/>
            <a:ext cx="20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pic>
        <p:nvPicPr>
          <p:cNvPr id="68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4864" y="5291967"/>
            <a:ext cx="581258" cy="5812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864175" y="583624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994985" y="643981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71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343832" y="6104380"/>
            <a:ext cx="469900" cy="4699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10511828" y="659325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73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14864" y="6077386"/>
            <a:ext cx="594209" cy="594209"/>
          </a:xfrm>
          <a:prstGeom prst="rect">
            <a:avLst/>
          </a:prstGeom>
        </p:spPr>
      </p:pic>
      <p:pic>
        <p:nvPicPr>
          <p:cNvPr id="74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276766" y="5291967"/>
            <a:ext cx="536966" cy="53696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558709" y="5821002"/>
            <a:ext cx="20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28578" y="39794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Change set</a:t>
            </a:r>
          </a:p>
        </p:txBody>
      </p:sp>
      <p:pic>
        <p:nvPicPr>
          <p:cNvPr id="78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29385" y="4006115"/>
            <a:ext cx="4699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11423" y="3938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69890" y="45128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 </a:t>
            </a:r>
          </a:p>
          <a:p>
            <a:pPr algn="ctr"/>
            <a:r>
              <a:rPr lang="en-US" sz="1400" dirty="0"/>
              <a:t>Approval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852735" y="4578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Action-2: </a:t>
            </a:r>
          </a:p>
        </p:txBody>
      </p:sp>
      <p:pic>
        <p:nvPicPr>
          <p:cNvPr id="83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926984" y="4551678"/>
            <a:ext cx="563880" cy="56388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871748" y="5444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Action-3: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779559" y="5836690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Execute</a:t>
            </a:r>
          </a:p>
          <a:p>
            <a:pPr algn="ctr"/>
            <a:r>
              <a:rPr lang="en-US" sz="1400" dirty="0"/>
              <a:t>Change set</a:t>
            </a:r>
          </a:p>
        </p:txBody>
      </p:sp>
      <p:cxnSp>
        <p:nvCxnSpPr>
          <p:cNvPr id="17" name="Straight Arrow Connector 16"/>
          <p:cNvCxnSpPr>
            <a:stCxn id="83" idx="3"/>
            <a:endCxn id="89" idx="1"/>
          </p:cNvCxnSpPr>
          <p:nvPr/>
        </p:nvCxnSpPr>
        <p:spPr>
          <a:xfrm>
            <a:off x="12490864" y="4833618"/>
            <a:ext cx="1082014" cy="17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746055" y="4533156"/>
            <a:ext cx="3291232" cy="14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9" idx="1"/>
            <a:endCxn id="49" idx="3"/>
          </p:cNvCxnSpPr>
          <p:nvPr/>
        </p:nvCxnSpPr>
        <p:spPr>
          <a:xfrm>
            <a:off x="9727324" y="5226654"/>
            <a:ext cx="3295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548418" y="219637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</a:t>
            </a:r>
          </a:p>
          <a:p>
            <a:pPr algn="ctr"/>
            <a:r>
              <a:rPr lang="en-US" sz="1400" dirty="0"/>
              <a:t>Stack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59023" y="17283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629111" y="5039358"/>
            <a:ext cx="3422909" cy="30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61" idx="0"/>
          </p:cNvCxnSpPr>
          <p:nvPr/>
        </p:nvCxnSpPr>
        <p:spPr>
          <a:xfrm>
            <a:off x="5716089" y="2908957"/>
            <a:ext cx="2497134" cy="1398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8" idx="2"/>
            <a:endCxn id="37" idx="0"/>
          </p:cNvCxnSpPr>
          <p:nvPr/>
        </p:nvCxnSpPr>
        <p:spPr>
          <a:xfrm flipH="1">
            <a:off x="3451019" y="2908957"/>
            <a:ext cx="2254238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44" idx="0"/>
          </p:cNvCxnSpPr>
          <p:nvPr/>
        </p:nvCxnSpPr>
        <p:spPr>
          <a:xfrm flipH="1">
            <a:off x="5086588" y="2884302"/>
            <a:ext cx="61866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8" idx="2"/>
            <a:endCxn id="45" idx="0"/>
          </p:cNvCxnSpPr>
          <p:nvPr/>
        </p:nvCxnSpPr>
        <p:spPr>
          <a:xfrm>
            <a:off x="5705257" y="2908957"/>
            <a:ext cx="83267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8" idx="3"/>
          </p:cNvCxnSpPr>
          <p:nvPr/>
        </p:nvCxnSpPr>
        <p:spPr>
          <a:xfrm flipV="1">
            <a:off x="6131977" y="2457985"/>
            <a:ext cx="3647582" cy="24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8" idx="3"/>
          </p:cNvCxnSpPr>
          <p:nvPr/>
        </p:nvCxnSpPr>
        <p:spPr>
          <a:xfrm>
            <a:off x="6131977" y="2482237"/>
            <a:ext cx="3595347" cy="129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816812" y="3357330"/>
            <a:ext cx="1120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Stage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120869" y="2212654"/>
            <a:ext cx="916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Stage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899489" y="3953311"/>
            <a:ext cx="99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Build Stage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41819" y="2953365"/>
            <a:ext cx="96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 Stage</a:t>
            </a:r>
          </a:p>
        </p:txBody>
      </p:sp>
      <p:sp>
        <p:nvSpPr>
          <p:cNvPr id="98" name="Subtitle 2">
            <a:extLst>
              <a:ext uri="{FF2B5EF4-FFF2-40B4-BE49-F238E27FC236}">
                <a16:creationId xmlns:a16="http://schemas.microsoft.com/office/drawing/2014/main" id="{E2194172-931D-AE48-B1D1-2CAE5BFAAF4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405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1" grpId="0" animBg="1"/>
      <p:bldP spid="12" grpId="0"/>
      <p:bldP spid="39" grpId="0"/>
      <p:bldP spid="42" grpId="0"/>
      <p:bldP spid="46" grpId="0"/>
      <p:bldP spid="57" grpId="0"/>
      <p:bldP spid="60" grpId="0"/>
      <p:bldP spid="77" grpId="0" animBg="1"/>
      <p:bldP spid="82" grpId="0"/>
      <p:bldP spid="90" grpId="0"/>
      <p:bldP spid="36" grpId="0"/>
      <p:bldP spid="40" grpId="0"/>
      <p:bldP spid="43" grpId="0"/>
      <p:bldP spid="49" grpId="0" animBg="1"/>
      <p:bldP spid="50" grpId="0"/>
      <p:bldP spid="53" grpId="0"/>
      <p:bldP spid="62" grpId="0"/>
      <p:bldP spid="64" grpId="0"/>
      <p:bldP spid="67" grpId="0"/>
      <p:bldP spid="69" grpId="0"/>
      <p:bldP spid="70" grpId="0"/>
      <p:bldP spid="72" grpId="0"/>
      <p:bldP spid="75" grpId="0"/>
      <p:bldP spid="76" grpId="0"/>
      <p:bldP spid="10" grpId="0"/>
      <p:bldP spid="79" grpId="0"/>
      <p:bldP spid="81" grpId="0"/>
      <p:bldP spid="84" grpId="0"/>
      <p:bldP spid="85" grpId="0"/>
      <p:bldP spid="92" grpId="0"/>
      <p:bldP spid="94" grpId="0"/>
      <p:bldP spid="80" grpId="0"/>
      <p:bldP spid="91" grpId="0"/>
      <p:bldP spid="93" grpId="0"/>
      <p:bldP spid="9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25636" y="236051"/>
            <a:ext cx="4412303" cy="580468"/>
          </a:xfrm>
        </p:spPr>
        <p:txBody>
          <a:bodyPr>
            <a:normAutofit/>
          </a:bodyPr>
          <a:lstStyle/>
          <a:p>
            <a:pPr algn="l"/>
            <a:r>
              <a:rPr lang="en-US" sz="2600" b="1" dirty="0"/>
              <a:t>CodeBuild – AWS  Web Console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20326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7866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87866" y="3947410"/>
            <a:ext cx="3477629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432" y="952906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625636" y="1094025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97417" y="3327098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418223" y="518239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2480286" y="6653625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54878" y="5857759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06226" y="5857759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4006512" y="6760304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25" name="Straight Arrow Connector 24"/>
          <p:cNvCxnSpPr>
            <a:stCxn id="5" idx="2"/>
            <a:endCxn id="19" idx="0"/>
          </p:cNvCxnSpPr>
          <p:nvPr/>
        </p:nvCxnSpPr>
        <p:spPr>
          <a:xfrm>
            <a:off x="3247047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3708319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5" idx="0"/>
          </p:cNvCxnSpPr>
          <p:nvPr/>
        </p:nvCxnSpPr>
        <p:spPr>
          <a:xfrm>
            <a:off x="3222736" y="3127698"/>
            <a:ext cx="24311" cy="12665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4" idx="2"/>
            <a:endCxn id="48" idx="1"/>
          </p:cNvCxnSpPr>
          <p:nvPr/>
        </p:nvCxnSpPr>
        <p:spPr>
          <a:xfrm>
            <a:off x="3237027" y="1824096"/>
            <a:ext cx="17363" cy="4863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175461" y="3707027"/>
            <a:ext cx="3973933" cy="3705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447390" y="3728544"/>
            <a:ext cx="2099164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CodeBuild Stack</a:t>
            </a:r>
          </a:p>
        </p:txBody>
      </p:sp>
      <p:pic>
        <p:nvPicPr>
          <p:cNvPr id="2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541028" y="3721855"/>
            <a:ext cx="563880" cy="563880"/>
          </a:xfrm>
          <a:prstGeom prst="rect">
            <a:avLst/>
          </a:prstGeom>
        </p:spPr>
      </p:pic>
      <p:pic>
        <p:nvPicPr>
          <p:cNvPr id="29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4981" y="4394269"/>
            <a:ext cx="853440" cy="853440"/>
          </a:xfrm>
          <a:prstGeom prst="rect">
            <a:avLst/>
          </a:prstGeom>
        </p:spPr>
      </p:pic>
      <p:sp>
        <p:nvSpPr>
          <p:cNvPr id="30" name="Can 29"/>
          <p:cNvSpPr/>
          <p:nvPr/>
        </p:nvSpPr>
        <p:spPr>
          <a:xfrm>
            <a:off x="9195791" y="2069558"/>
            <a:ext cx="1313945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pic>
        <p:nvPicPr>
          <p:cNvPr id="31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046" y="92535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9847126" y="2859306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9008983" y="518239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9125420" y="6686163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35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9532" y="5857759"/>
            <a:ext cx="853440" cy="853440"/>
          </a:xfrm>
          <a:prstGeom prst="rect">
            <a:avLst/>
          </a:prstGeom>
        </p:spPr>
      </p:pic>
      <p:pic>
        <p:nvPicPr>
          <p:cNvPr id="37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20881" y="5857759"/>
            <a:ext cx="853440" cy="85344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0621166" y="6760304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39" name="Straight Arrow Connector 38"/>
          <p:cNvCxnSpPr>
            <a:stCxn id="29" idx="2"/>
            <a:endCxn id="35" idx="0"/>
          </p:cNvCxnSpPr>
          <p:nvPr/>
        </p:nvCxnSpPr>
        <p:spPr>
          <a:xfrm>
            <a:off x="9861701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7" idx="1"/>
          </p:cNvCxnSpPr>
          <p:nvPr/>
        </p:nvCxnSpPr>
        <p:spPr>
          <a:xfrm>
            <a:off x="10322973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0" idx="3"/>
            <a:endCxn id="29" idx="0"/>
          </p:cNvCxnSpPr>
          <p:nvPr/>
        </p:nvCxnSpPr>
        <p:spPr>
          <a:xfrm>
            <a:off x="9852763" y="2921653"/>
            <a:ext cx="8938" cy="14726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1" idx="2"/>
            <a:endCxn id="30" idx="1"/>
          </p:cNvCxnSpPr>
          <p:nvPr/>
        </p:nvCxnSpPr>
        <p:spPr>
          <a:xfrm flipH="1">
            <a:off x="9852763" y="1796546"/>
            <a:ext cx="1877" cy="27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353788" y="1092326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pic>
        <p:nvPicPr>
          <p:cNvPr id="44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7181" y="3274774"/>
            <a:ext cx="432253" cy="43225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8611987" y="3232528"/>
            <a:ext cx="4685682" cy="431780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11055511" y="5020766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47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95866" y="4352024"/>
            <a:ext cx="830369" cy="830369"/>
          </a:xfrm>
          <a:prstGeom prst="rect">
            <a:avLst/>
          </a:prstGeom>
        </p:spPr>
      </p:pic>
      <p:sp>
        <p:nvSpPr>
          <p:cNvPr id="48" name="Can 47"/>
          <p:cNvSpPr/>
          <p:nvPr/>
        </p:nvSpPr>
        <p:spPr>
          <a:xfrm>
            <a:off x="2597417" y="2310480"/>
            <a:ext cx="1313945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sp>
        <p:nvSpPr>
          <p:cNvPr id="49" name="Title 3"/>
          <p:cNvSpPr txBox="1">
            <a:spLocks/>
          </p:cNvSpPr>
          <p:nvPr/>
        </p:nvSpPr>
        <p:spPr>
          <a:xfrm>
            <a:off x="8248143" y="248102"/>
            <a:ext cx="4412303" cy="5804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/>
              <a:t>CodeBuild – AWS  CloudFormation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7178936" y="330403"/>
            <a:ext cx="0" cy="7055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Subtitle 2">
            <a:extLst>
              <a:ext uri="{FF2B5EF4-FFF2-40B4-BE49-F238E27FC236}">
                <a16:creationId xmlns:a16="http://schemas.microsoft.com/office/drawing/2014/main" id="{6F759FE0-0A79-F149-A9F9-615616C053C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9796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5" grpId="0"/>
      <p:bldP spid="16" grpId="0"/>
      <p:bldP spid="17" grpId="0"/>
      <p:bldP spid="18" grpId="0"/>
      <p:bldP spid="21" grpId="0"/>
      <p:bldP spid="24" grpId="0" animBg="1"/>
      <p:bldP spid="26" grpId="0"/>
      <p:bldP spid="30" grpId="0" animBg="1"/>
      <p:bldP spid="32" grpId="0"/>
      <p:bldP spid="33" grpId="0"/>
      <p:bldP spid="34" grpId="0"/>
      <p:bldP spid="38" grpId="0"/>
      <p:bldP spid="43" grpId="0"/>
      <p:bldP spid="45" grpId="0" animBg="1"/>
      <p:bldP spid="46" grpId="0"/>
      <p:bldP spid="48" grpId="0" animBg="1"/>
      <p:bldP spid="49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" y="2281935"/>
            <a:ext cx="8468957" cy="41680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Infrastructure as  Code</a:t>
            </a:r>
          </a:p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AWS Developer Tools</a:t>
            </a:r>
          </a:p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on</a:t>
            </a:r>
          </a:p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AWS Web Console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8522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45FF3CB-3948-BB46-BA9F-55A026FA0FCA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8929116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will create a </a:t>
            </a:r>
            <a:r>
              <a:rPr lang="en-US" dirty="0">
                <a:solidFill>
                  <a:srgbClr val="0070C0"/>
                </a:solidFill>
              </a:rPr>
              <a:t>VPC CloudFormation stack </a:t>
            </a:r>
            <a:r>
              <a:rPr lang="en-US" dirty="0"/>
              <a:t>using AWS CodePipeline.</a:t>
            </a:r>
          </a:p>
          <a:p>
            <a:r>
              <a:rPr lang="en-US" dirty="0"/>
              <a:t>Manage the AWS VPC infrastructure components like Subnets, Routes, Route Tables everything with </a:t>
            </a:r>
            <a:r>
              <a:rPr lang="en-US" dirty="0">
                <a:solidFill>
                  <a:srgbClr val="0070C0"/>
                </a:solidFill>
              </a:rPr>
              <a:t>AWS Developer Tools and CloudFormation</a:t>
            </a:r>
            <a:r>
              <a:rPr lang="en-US" dirty="0"/>
              <a:t>.</a:t>
            </a:r>
          </a:p>
          <a:p>
            <a:r>
              <a:rPr lang="en-US" dirty="0"/>
              <a:t>Any changes to </a:t>
            </a:r>
            <a:r>
              <a:rPr lang="en-US" dirty="0" err="1"/>
              <a:t>vpc</a:t>
            </a:r>
            <a:r>
              <a:rPr lang="en-US" dirty="0"/>
              <a:t> infra, we will change the </a:t>
            </a:r>
            <a:r>
              <a:rPr lang="en-US" dirty="0" err="1">
                <a:solidFill>
                  <a:srgbClr val="0070C0"/>
                </a:solidFill>
              </a:rPr>
              <a:t>vpc.yml</a:t>
            </a:r>
            <a:r>
              <a:rPr lang="en-US" dirty="0"/>
              <a:t> </a:t>
            </a:r>
            <a:r>
              <a:rPr lang="en-US" dirty="0" err="1"/>
              <a:t>cfn</a:t>
            </a:r>
            <a:r>
              <a:rPr lang="en-US" dirty="0"/>
              <a:t> template and check-in the code to AWS CodeCommit.  </a:t>
            </a:r>
          </a:p>
          <a:p>
            <a:r>
              <a:rPr lang="en-US" dirty="0"/>
              <a:t>CodePipeline will trigger pipeline and push the changes to </a:t>
            </a:r>
            <a:r>
              <a:rPr lang="en-US" dirty="0">
                <a:solidFill>
                  <a:srgbClr val="0070C0"/>
                </a:solidFill>
              </a:rPr>
              <a:t>staging VPC Stack</a:t>
            </a:r>
            <a:r>
              <a:rPr lang="en-US" dirty="0"/>
              <a:t>.</a:t>
            </a:r>
          </a:p>
          <a:p>
            <a:r>
              <a:rPr lang="en-US" dirty="0"/>
              <a:t>CodePipeline creates a </a:t>
            </a:r>
            <a:r>
              <a:rPr lang="en-US" dirty="0">
                <a:solidFill>
                  <a:srgbClr val="0070C0"/>
                </a:solidFill>
              </a:rPr>
              <a:t>Change Set </a:t>
            </a:r>
            <a:r>
              <a:rPr lang="en-US" dirty="0"/>
              <a:t>for production.</a:t>
            </a:r>
          </a:p>
          <a:p>
            <a:r>
              <a:rPr lang="en-US" dirty="0"/>
              <a:t>Approve the Change set using </a:t>
            </a:r>
            <a:r>
              <a:rPr lang="en-US" dirty="0">
                <a:solidFill>
                  <a:srgbClr val="0070C0"/>
                </a:solidFill>
              </a:rPr>
              <a:t>SNS notification</a:t>
            </a:r>
          </a:p>
          <a:p>
            <a:r>
              <a:rPr lang="en-US" dirty="0"/>
              <a:t>Changes will be pushed to </a:t>
            </a:r>
            <a:r>
              <a:rPr lang="en-US" dirty="0">
                <a:solidFill>
                  <a:srgbClr val="0070C0"/>
                </a:solidFill>
              </a:rPr>
              <a:t>production VPC Stack</a:t>
            </a:r>
            <a:r>
              <a:rPr lang="en-US" dirty="0"/>
              <a:t> after approval.</a:t>
            </a:r>
          </a:p>
          <a:p>
            <a:r>
              <a:rPr lang="en-US" dirty="0"/>
              <a:t>Finally we will achieve </a:t>
            </a:r>
            <a:r>
              <a:rPr lang="en-US" dirty="0">
                <a:solidFill>
                  <a:srgbClr val="0070C0"/>
                </a:solidFill>
              </a:rPr>
              <a:t>Continuous Integration, Continuous Delivery &amp; Infrastructure as code</a:t>
            </a:r>
            <a:r>
              <a:rPr lang="en-US" dirty="0"/>
              <a:t> after this usecase implementation.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Usecase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643E3CA-177B-2B49-B303-9117B7A667E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6368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48803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48802"/>
            <a:ext cx="11091189" cy="681881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260646" y="4289063"/>
            <a:ext cx="1153328" cy="8264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284421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9122" y="2482237"/>
            <a:ext cx="1132105" cy="37241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43784" y="439488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 flipH="1">
            <a:off x="837310" y="3715405"/>
            <a:ext cx="28846" cy="57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428088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506429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5081350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4280881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428088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506859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4707601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7" idx="3"/>
            <a:endCxn id="44" idx="1"/>
          </p:cNvCxnSpPr>
          <p:nvPr/>
        </p:nvCxnSpPr>
        <p:spPr>
          <a:xfrm>
            <a:off x="3877739" y="4707601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</p:cNvCxnSpPr>
          <p:nvPr/>
        </p:nvCxnSpPr>
        <p:spPr>
          <a:xfrm>
            <a:off x="6964656" y="470760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7" idx="1"/>
          </p:cNvCxnSpPr>
          <p:nvPr/>
        </p:nvCxnSpPr>
        <p:spPr>
          <a:xfrm>
            <a:off x="1398208" y="4702311"/>
            <a:ext cx="1626091" cy="5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90162" y="1725225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8537" y="2055517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6864240" y="514143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671" y="4307468"/>
            <a:ext cx="853440" cy="85344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9727324" y="1214092"/>
            <a:ext cx="3295618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063719" y="1149107"/>
            <a:ext cx="229037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Staging VPC Stack</a:t>
            </a:r>
          </a:p>
        </p:txBody>
      </p:sp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1274691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878" y="4555427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2502" y="5238301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/>
          </a:bodyPr>
          <a:lstStyle/>
          <a:p>
            <a:r>
              <a:rPr lang="en-US" sz="3600" b="1" dirty="0"/>
              <a:t>Infrastructure as Code – Manual AWS Web Console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240645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3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6813" y="5666758"/>
            <a:ext cx="830369" cy="8303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508869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29053" y="5666758"/>
            <a:ext cx="830369" cy="830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618538" y="635074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CloudFormation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8893" y="5681998"/>
            <a:ext cx="830369" cy="83036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9727324" y="3458147"/>
            <a:ext cx="3295618" cy="353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063719" y="3429307"/>
            <a:ext cx="19883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 VPC Stack</a:t>
            </a:r>
          </a:p>
        </p:txBody>
      </p:sp>
      <p:pic>
        <p:nvPicPr>
          <p:cNvPr id="5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3492879"/>
            <a:ext cx="563880" cy="563880"/>
          </a:xfrm>
          <a:prstGeom prst="rect">
            <a:avLst/>
          </a:prstGeom>
        </p:spPr>
      </p:pic>
      <p:pic>
        <p:nvPicPr>
          <p:cNvPr id="52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9544" y="1603887"/>
            <a:ext cx="581258" cy="5812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208855" y="214816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339665" y="275173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63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88512" y="2416300"/>
            <a:ext cx="469900" cy="4699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9856508" y="290517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65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59544" y="2389306"/>
            <a:ext cx="594209" cy="594209"/>
          </a:xfrm>
          <a:prstGeom prst="rect">
            <a:avLst/>
          </a:prstGeom>
        </p:spPr>
      </p:pic>
      <p:pic>
        <p:nvPicPr>
          <p:cNvPr id="66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621446" y="1603887"/>
            <a:ext cx="536966" cy="53696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452029" y="2101238"/>
            <a:ext cx="92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pic>
        <p:nvPicPr>
          <p:cNvPr id="68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4864" y="5291967"/>
            <a:ext cx="581258" cy="5812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864175" y="583624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994985" y="643981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71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343832" y="6104380"/>
            <a:ext cx="469900" cy="4699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10511828" y="659325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73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14864" y="6077386"/>
            <a:ext cx="594209" cy="594209"/>
          </a:xfrm>
          <a:prstGeom prst="rect">
            <a:avLst/>
          </a:prstGeom>
        </p:spPr>
      </p:pic>
      <p:pic>
        <p:nvPicPr>
          <p:cNvPr id="74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276766" y="5291967"/>
            <a:ext cx="536966" cy="53696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2032925" y="5805762"/>
            <a:ext cx="103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28578" y="39794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Change set</a:t>
            </a:r>
          </a:p>
        </p:txBody>
      </p:sp>
      <p:pic>
        <p:nvPicPr>
          <p:cNvPr id="78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29385" y="4006115"/>
            <a:ext cx="4699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11423" y="3938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59058" y="45128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 </a:t>
            </a:r>
          </a:p>
          <a:p>
            <a:pPr algn="ctr"/>
            <a:r>
              <a:rPr lang="en-US" sz="1400" dirty="0"/>
              <a:t>Approval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841903" y="4578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Action-2: </a:t>
            </a:r>
          </a:p>
        </p:txBody>
      </p:sp>
      <p:pic>
        <p:nvPicPr>
          <p:cNvPr id="83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916152" y="4551678"/>
            <a:ext cx="563880" cy="56388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871748" y="5444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Action-3: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779559" y="5836690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Execute</a:t>
            </a:r>
          </a:p>
          <a:p>
            <a:pPr algn="ctr"/>
            <a:r>
              <a:rPr lang="en-US" sz="1400" dirty="0"/>
              <a:t>Change set</a:t>
            </a:r>
          </a:p>
        </p:txBody>
      </p:sp>
      <p:cxnSp>
        <p:nvCxnSpPr>
          <p:cNvPr id="17" name="Straight Arrow Connector 16"/>
          <p:cNvCxnSpPr>
            <a:stCxn id="83" idx="3"/>
            <a:endCxn id="89" idx="1"/>
          </p:cNvCxnSpPr>
          <p:nvPr/>
        </p:nvCxnSpPr>
        <p:spPr>
          <a:xfrm>
            <a:off x="12480032" y="4833618"/>
            <a:ext cx="1092846" cy="17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735223" y="4533156"/>
            <a:ext cx="3291232" cy="14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9" idx="1"/>
            <a:endCxn id="49" idx="3"/>
          </p:cNvCxnSpPr>
          <p:nvPr/>
        </p:nvCxnSpPr>
        <p:spPr>
          <a:xfrm>
            <a:off x="9727324" y="5226654"/>
            <a:ext cx="3295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548418" y="219637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</a:t>
            </a:r>
          </a:p>
          <a:p>
            <a:pPr algn="ctr"/>
            <a:r>
              <a:rPr lang="en-US" sz="1400" dirty="0"/>
              <a:t>Stack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59023" y="17283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629111" y="5039358"/>
            <a:ext cx="3422909" cy="30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61" idx="0"/>
          </p:cNvCxnSpPr>
          <p:nvPr/>
        </p:nvCxnSpPr>
        <p:spPr>
          <a:xfrm>
            <a:off x="5705257" y="2908957"/>
            <a:ext cx="2497134" cy="1398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8" idx="2"/>
            <a:endCxn id="37" idx="0"/>
          </p:cNvCxnSpPr>
          <p:nvPr/>
        </p:nvCxnSpPr>
        <p:spPr>
          <a:xfrm flipH="1">
            <a:off x="3451019" y="2908957"/>
            <a:ext cx="2254238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8" idx="2"/>
            <a:endCxn id="44" idx="0"/>
          </p:cNvCxnSpPr>
          <p:nvPr/>
        </p:nvCxnSpPr>
        <p:spPr>
          <a:xfrm flipH="1">
            <a:off x="5086588" y="2908957"/>
            <a:ext cx="61866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8" idx="2"/>
            <a:endCxn id="45" idx="0"/>
          </p:cNvCxnSpPr>
          <p:nvPr/>
        </p:nvCxnSpPr>
        <p:spPr>
          <a:xfrm>
            <a:off x="5705257" y="2908957"/>
            <a:ext cx="83267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8" idx="3"/>
          </p:cNvCxnSpPr>
          <p:nvPr/>
        </p:nvCxnSpPr>
        <p:spPr>
          <a:xfrm flipV="1">
            <a:off x="6131977" y="2457985"/>
            <a:ext cx="3647582" cy="24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8" idx="3"/>
          </p:cNvCxnSpPr>
          <p:nvPr/>
        </p:nvCxnSpPr>
        <p:spPr>
          <a:xfrm>
            <a:off x="6131977" y="2482237"/>
            <a:ext cx="3595347" cy="129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816812" y="3357330"/>
            <a:ext cx="1120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Stage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120869" y="2212654"/>
            <a:ext cx="916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Stage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99489" y="3977966"/>
            <a:ext cx="99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Build Stage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941819" y="2953365"/>
            <a:ext cx="96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 Stage</a:t>
            </a:r>
          </a:p>
        </p:txBody>
      </p:sp>
      <p:sp>
        <p:nvSpPr>
          <p:cNvPr id="80" name="Subtitle 2">
            <a:extLst>
              <a:ext uri="{FF2B5EF4-FFF2-40B4-BE49-F238E27FC236}">
                <a16:creationId xmlns:a16="http://schemas.microsoft.com/office/drawing/2014/main" id="{1AB6C70C-C3ED-364E-AF09-CF4B131678D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45005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9" grpId="0"/>
      <p:bldP spid="42" grpId="0"/>
      <p:bldP spid="46" grpId="0"/>
      <p:bldP spid="57" grpId="0"/>
      <p:bldP spid="60" grpId="0"/>
      <p:bldP spid="77" grpId="0" animBg="1"/>
      <p:bldP spid="82" grpId="0"/>
      <p:bldP spid="90" grpId="0"/>
      <p:bldP spid="36" grpId="0"/>
      <p:bldP spid="40" grpId="0"/>
      <p:bldP spid="43" grpId="0"/>
      <p:bldP spid="49" grpId="0" animBg="1"/>
      <p:bldP spid="50" grpId="0"/>
      <p:bldP spid="53" grpId="0"/>
      <p:bldP spid="62" grpId="0"/>
      <p:bldP spid="64" grpId="0"/>
      <p:bldP spid="67" grpId="0"/>
      <p:bldP spid="69" grpId="0"/>
      <p:bldP spid="70" grpId="0"/>
      <p:bldP spid="72" grpId="0"/>
      <p:bldP spid="75" grpId="0"/>
      <p:bldP spid="76" grpId="0"/>
      <p:bldP spid="10" grpId="0"/>
      <p:bldP spid="79" grpId="0"/>
      <p:bldP spid="81" grpId="0"/>
      <p:bldP spid="84" grpId="0"/>
      <p:bldP spid="85" grpId="0"/>
      <p:bldP spid="92" grpId="0"/>
      <p:bldP spid="94" grpId="0"/>
      <p:bldP spid="106" grpId="0"/>
      <p:bldP spid="107" grpId="0"/>
      <p:bldP spid="108" grpId="0"/>
      <p:bldP spid="109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1: </a:t>
            </a:r>
            <a:r>
              <a:rPr lang="en-US" dirty="0"/>
              <a:t>Understand about the VPC source files.</a:t>
            </a:r>
          </a:p>
          <a:p>
            <a:pPr lvl="1"/>
            <a:r>
              <a:rPr lang="en-US" dirty="0" err="1"/>
              <a:t>vpc.yml</a:t>
            </a:r>
            <a:endParaRPr lang="en-US" dirty="0"/>
          </a:p>
          <a:p>
            <a:pPr lvl="1"/>
            <a:r>
              <a:rPr lang="en-US" dirty="0" err="1"/>
              <a:t>vpc-config.json</a:t>
            </a:r>
            <a:endParaRPr lang="en-US" dirty="0"/>
          </a:p>
          <a:p>
            <a:pPr lvl="1"/>
            <a:r>
              <a:rPr lang="en-US" dirty="0" err="1"/>
              <a:t>buildspec.yml</a:t>
            </a:r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2: </a:t>
            </a:r>
            <a:r>
              <a:rPr lang="en-US" dirty="0"/>
              <a:t>Create CodeCommit repository </a:t>
            </a:r>
            <a:r>
              <a:rPr lang="en-US" dirty="0" err="1"/>
              <a:t>vpcrepo</a:t>
            </a:r>
            <a:r>
              <a:rPr lang="en-US" dirty="0"/>
              <a:t> and check-in </a:t>
            </a:r>
            <a:r>
              <a:rPr lang="en-US" dirty="0" err="1"/>
              <a:t>vpc</a:t>
            </a:r>
            <a:r>
              <a:rPr lang="en-US" dirty="0"/>
              <a:t> source files.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3: </a:t>
            </a:r>
            <a:r>
              <a:rPr lang="en-US" dirty="0"/>
              <a:t>Create a pipeline with source and build stages. </a:t>
            </a:r>
          </a:p>
          <a:p>
            <a:pPr lvl="1"/>
            <a:r>
              <a:rPr lang="en-US" dirty="0"/>
              <a:t>Build stage fails and we will understand the causes of failure and fix it. </a:t>
            </a:r>
          </a:p>
          <a:p>
            <a:pPr lvl="1"/>
            <a:r>
              <a:rPr lang="en-US" dirty="0"/>
              <a:t>Create a CFN policy with validate CFN template permission and associate to </a:t>
            </a:r>
            <a:r>
              <a:rPr lang="en-US" dirty="0" err="1"/>
              <a:t>CodeBuildRole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Rerun the pipeline. </a:t>
            </a:r>
          </a:p>
          <a:p>
            <a:pPr lvl="1"/>
            <a:r>
              <a:rPr lang="en-US" dirty="0"/>
              <a:t>Build stage should pass now.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4: </a:t>
            </a:r>
            <a:r>
              <a:rPr lang="en-US" dirty="0"/>
              <a:t>Create a Test Stage which creates </a:t>
            </a:r>
            <a:r>
              <a:rPr lang="en-US" dirty="0" err="1"/>
              <a:t>TestVPCStack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Role#1: </a:t>
            </a:r>
            <a:r>
              <a:rPr lang="en-US" dirty="0"/>
              <a:t>Create CFN full access policy and associate it with CodePipeline role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Role#2: </a:t>
            </a:r>
            <a:r>
              <a:rPr lang="en-US" dirty="0"/>
              <a:t>Create CFN VPC full access Role by associating “</a:t>
            </a:r>
            <a:r>
              <a:rPr lang="en-US" dirty="0">
                <a:solidFill>
                  <a:srgbClr val="0070C0"/>
                </a:solidFill>
              </a:rPr>
              <a:t>VPC Full Access policy</a:t>
            </a:r>
            <a:r>
              <a:rPr lang="en-US" dirty="0"/>
              <a:t>” which is required by CloudFormation to create the VPC Stack. </a:t>
            </a:r>
          </a:p>
          <a:p>
            <a:pPr lvl="1"/>
            <a:r>
              <a:rPr lang="en-US" dirty="0"/>
              <a:t>Create Pipeline stage named </a:t>
            </a:r>
            <a:r>
              <a:rPr lang="en-US" dirty="0" err="1">
                <a:solidFill>
                  <a:srgbClr val="0070C0"/>
                </a:solidFill>
              </a:rPr>
              <a:t>VPCTest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Click “</a:t>
            </a:r>
            <a:r>
              <a:rPr lang="en-US" i="1" dirty="0">
                <a:solidFill>
                  <a:srgbClr val="0070C0"/>
                </a:solidFill>
              </a:rPr>
              <a:t>Release Change</a:t>
            </a:r>
            <a:r>
              <a:rPr lang="en-US" dirty="0"/>
              <a:t>” after stage creation and verify the stack got created in CFN Console.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/>
              <a:t>Infrastructure as Code – Manual AWS Web Console</a:t>
            </a:r>
            <a:endParaRPr lang="en-US" sz="45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626926-EA62-C547-845B-E1CA9A6EE164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1577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5: Create Prod Stage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Pre-requisite: </a:t>
            </a:r>
            <a:r>
              <a:rPr lang="en-US" dirty="0"/>
              <a:t>Create SNS Topic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Action#1: </a:t>
            </a:r>
            <a:r>
              <a:rPr lang="en-US" dirty="0">
                <a:solidFill>
                  <a:srgbClr val="0070C0"/>
                </a:solidFill>
              </a:rPr>
              <a:t>Create Prod Change Set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Action#2: </a:t>
            </a:r>
            <a:r>
              <a:rPr lang="en-US" dirty="0">
                <a:solidFill>
                  <a:srgbClr val="0070C0"/>
                </a:solidFill>
              </a:rPr>
              <a:t>Create Prod Approval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Action#3: </a:t>
            </a:r>
            <a:r>
              <a:rPr lang="en-US" dirty="0">
                <a:solidFill>
                  <a:srgbClr val="0070C0"/>
                </a:solidFill>
              </a:rPr>
              <a:t>Create Execute Change Set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Verify the stack got created in CloudFormation console.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8: </a:t>
            </a:r>
            <a:r>
              <a:rPr lang="en-US" dirty="0"/>
              <a:t>Update </a:t>
            </a:r>
            <a:r>
              <a:rPr lang="en-US" dirty="0" err="1">
                <a:solidFill>
                  <a:srgbClr val="0070C0"/>
                </a:solidFill>
              </a:rPr>
              <a:t>vpc.yml</a:t>
            </a:r>
            <a:r>
              <a:rPr lang="en-US" dirty="0"/>
              <a:t> with new subnet (</a:t>
            </a:r>
            <a:r>
              <a:rPr lang="en-US" dirty="0">
                <a:solidFill>
                  <a:srgbClr val="0070C0"/>
                </a:solidFill>
              </a:rPr>
              <a:t>subnet02</a:t>
            </a:r>
            <a:r>
              <a:rPr lang="en-US" dirty="0"/>
              <a:t>) and check-in file to CodeCommit</a:t>
            </a:r>
          </a:p>
          <a:p>
            <a:pPr lvl="1"/>
            <a:r>
              <a:rPr lang="en-US" dirty="0"/>
              <a:t>Verify the pipeline stages</a:t>
            </a:r>
          </a:p>
          <a:p>
            <a:pPr lvl="2"/>
            <a:r>
              <a:rPr lang="en-US" dirty="0">
                <a:solidFill>
                  <a:srgbClr val="0070C0"/>
                </a:solidFill>
              </a:rPr>
              <a:t>Source, Build, </a:t>
            </a:r>
            <a:r>
              <a:rPr lang="en-US" dirty="0" err="1">
                <a:solidFill>
                  <a:srgbClr val="0070C0"/>
                </a:solidFill>
              </a:rPr>
              <a:t>VPCStage</a:t>
            </a:r>
            <a:endParaRPr lang="en-US" dirty="0">
              <a:solidFill>
                <a:srgbClr val="0070C0"/>
              </a:solidFill>
            </a:endParaRPr>
          </a:p>
          <a:p>
            <a:pPr lvl="2"/>
            <a:r>
              <a:rPr lang="en-US" dirty="0" err="1">
                <a:solidFill>
                  <a:srgbClr val="0070C0"/>
                </a:solidFill>
              </a:rPr>
              <a:t>VPCProd</a:t>
            </a:r>
            <a:endParaRPr lang="en-US" dirty="0">
              <a:solidFill>
                <a:srgbClr val="0070C0"/>
              </a:solidFill>
            </a:endParaRPr>
          </a:p>
          <a:p>
            <a:pPr lvl="3"/>
            <a:r>
              <a:rPr lang="en-US" dirty="0">
                <a:solidFill>
                  <a:srgbClr val="0070C0"/>
                </a:solidFill>
              </a:rPr>
              <a:t>Create Change Set</a:t>
            </a:r>
          </a:p>
          <a:p>
            <a:pPr lvl="3"/>
            <a:r>
              <a:rPr lang="en-US" dirty="0">
                <a:solidFill>
                  <a:srgbClr val="0070C0"/>
                </a:solidFill>
              </a:rPr>
              <a:t>Prod Approval</a:t>
            </a:r>
          </a:p>
          <a:p>
            <a:pPr lvl="3"/>
            <a:r>
              <a:rPr lang="en-US" dirty="0">
                <a:solidFill>
                  <a:srgbClr val="0070C0"/>
                </a:solidFill>
              </a:rPr>
              <a:t>Execute Change Set</a:t>
            </a:r>
          </a:p>
          <a:p>
            <a:pPr lvl="1"/>
            <a:r>
              <a:rPr lang="en-US" dirty="0"/>
              <a:t>Verify the same in VPC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/>
              <a:t>Infrastructure as Code – Manual AWS Web Console</a:t>
            </a:r>
            <a:endParaRPr lang="en-US" sz="45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CA1A082-8560-F34C-8256-7DE4542DD634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1181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281" y="3020401"/>
            <a:ext cx="8468957" cy="23357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Infrastructure as  Code</a:t>
            </a:r>
          </a:p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4200" b="1" dirty="0">
                <a:solidFill>
                  <a:schemeClr val="accent6">
                    <a:lumMod val="75000"/>
                  </a:schemeClr>
                </a:solidFill>
              </a:rPr>
              <a:t>AWS CloudFormation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8522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F03EA40-0FB5-E347-8460-03A4028BB4C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2738894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70704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70703"/>
            <a:ext cx="11091189" cy="681881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260646" y="4289063"/>
            <a:ext cx="1153328" cy="8264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284421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9122" y="2482237"/>
            <a:ext cx="1132105" cy="37241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43784" y="439488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 flipH="1">
            <a:off x="837310" y="3715405"/>
            <a:ext cx="28846" cy="57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6213" y="1166944"/>
            <a:ext cx="7091627" cy="5828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68844" y="1179922"/>
            <a:ext cx="298710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 CD IAC Pipeline Stack</a:t>
            </a:r>
          </a:p>
        </p:txBody>
      </p: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428088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506429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5081350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4280881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428088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506859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4707601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7" idx="3"/>
            <a:endCxn id="44" idx="1"/>
          </p:cNvCxnSpPr>
          <p:nvPr/>
        </p:nvCxnSpPr>
        <p:spPr>
          <a:xfrm>
            <a:off x="3877739" y="4707601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</p:cNvCxnSpPr>
          <p:nvPr/>
        </p:nvCxnSpPr>
        <p:spPr>
          <a:xfrm>
            <a:off x="6964656" y="470760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7" idx="1"/>
          </p:cNvCxnSpPr>
          <p:nvPr/>
        </p:nvCxnSpPr>
        <p:spPr>
          <a:xfrm>
            <a:off x="1398208" y="4702311"/>
            <a:ext cx="1626091" cy="5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90162" y="1725225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8537" y="2055517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6864240" y="514143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671" y="4307468"/>
            <a:ext cx="853440" cy="85344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9727324" y="1200279"/>
            <a:ext cx="3295618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063719" y="1135294"/>
            <a:ext cx="229037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Staging VPC Stack</a:t>
            </a:r>
          </a:p>
        </p:txBody>
      </p:sp>
      <p:pic>
        <p:nvPicPr>
          <p:cNvPr id="8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28748" y="1214092"/>
            <a:ext cx="563880" cy="563880"/>
          </a:xfrm>
          <a:prstGeom prst="rect">
            <a:avLst/>
          </a:prstGeom>
        </p:spPr>
      </p:pic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1260878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878" y="4555427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2502" y="5238301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/>
          </a:bodyPr>
          <a:lstStyle/>
          <a:p>
            <a:r>
              <a:rPr lang="en-US" sz="3600" b="1" dirty="0"/>
              <a:t>Infrastructure as Code – CFN Template creation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2406458" y="6382337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3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6813" y="5713595"/>
            <a:ext cx="830369" cy="8303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5088698" y="6382337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29053" y="5713595"/>
            <a:ext cx="830369" cy="830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618538" y="635074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CloudFormation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8893" y="5728835"/>
            <a:ext cx="830369" cy="83036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9727324" y="3458147"/>
            <a:ext cx="3295618" cy="353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063719" y="3429307"/>
            <a:ext cx="19883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 VPC Stack</a:t>
            </a:r>
          </a:p>
        </p:txBody>
      </p:sp>
      <p:pic>
        <p:nvPicPr>
          <p:cNvPr id="5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3492879"/>
            <a:ext cx="563880" cy="563880"/>
          </a:xfrm>
          <a:prstGeom prst="rect">
            <a:avLst/>
          </a:prstGeom>
        </p:spPr>
      </p:pic>
      <p:pic>
        <p:nvPicPr>
          <p:cNvPr id="52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9544" y="1590074"/>
            <a:ext cx="581258" cy="5812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208855" y="2134350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339665" y="2737922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63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88512" y="2402487"/>
            <a:ext cx="469900" cy="4699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9856508" y="289136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65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59544" y="2375493"/>
            <a:ext cx="594209" cy="594209"/>
          </a:xfrm>
          <a:prstGeom prst="rect">
            <a:avLst/>
          </a:prstGeom>
        </p:spPr>
      </p:pic>
      <p:pic>
        <p:nvPicPr>
          <p:cNvPr id="66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621446" y="1590074"/>
            <a:ext cx="536966" cy="53696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208189" y="2103869"/>
            <a:ext cx="142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pic>
        <p:nvPicPr>
          <p:cNvPr id="68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4864" y="5291967"/>
            <a:ext cx="581258" cy="5812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864175" y="583624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994985" y="643981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71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343832" y="6104380"/>
            <a:ext cx="469900" cy="4699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10511828" y="659325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73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14864" y="6077386"/>
            <a:ext cx="594209" cy="594209"/>
          </a:xfrm>
          <a:prstGeom prst="rect">
            <a:avLst/>
          </a:prstGeom>
        </p:spPr>
      </p:pic>
      <p:pic>
        <p:nvPicPr>
          <p:cNvPr id="74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276766" y="5291967"/>
            <a:ext cx="536966" cy="53696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558709" y="5821002"/>
            <a:ext cx="20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28578" y="39794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Change set</a:t>
            </a:r>
          </a:p>
        </p:txBody>
      </p:sp>
      <p:pic>
        <p:nvPicPr>
          <p:cNvPr id="78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29385" y="4006115"/>
            <a:ext cx="4699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11423" y="3938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59058" y="45128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 </a:t>
            </a:r>
          </a:p>
          <a:p>
            <a:pPr algn="ctr"/>
            <a:r>
              <a:rPr lang="en-US" sz="1400" dirty="0"/>
              <a:t>Approval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841903" y="4578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Action-2: </a:t>
            </a:r>
          </a:p>
        </p:txBody>
      </p:sp>
      <p:pic>
        <p:nvPicPr>
          <p:cNvPr id="83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916152" y="4551678"/>
            <a:ext cx="563880" cy="56388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871748" y="5444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Action-3: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779559" y="5836690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Execute</a:t>
            </a:r>
          </a:p>
          <a:p>
            <a:pPr algn="ctr"/>
            <a:r>
              <a:rPr lang="en-US" sz="1400" dirty="0"/>
              <a:t>Change set</a:t>
            </a:r>
          </a:p>
        </p:txBody>
      </p:sp>
      <p:cxnSp>
        <p:nvCxnSpPr>
          <p:cNvPr id="17" name="Straight Arrow Connector 16"/>
          <p:cNvCxnSpPr>
            <a:stCxn id="83" idx="3"/>
            <a:endCxn id="89" idx="1"/>
          </p:cNvCxnSpPr>
          <p:nvPr/>
        </p:nvCxnSpPr>
        <p:spPr>
          <a:xfrm>
            <a:off x="12480032" y="4833618"/>
            <a:ext cx="1092846" cy="17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735223" y="4533156"/>
            <a:ext cx="3291232" cy="14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9" idx="1"/>
            <a:endCxn id="49" idx="3"/>
          </p:cNvCxnSpPr>
          <p:nvPr/>
        </p:nvCxnSpPr>
        <p:spPr>
          <a:xfrm>
            <a:off x="9727324" y="5226654"/>
            <a:ext cx="3295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548418" y="2182562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</a:t>
            </a:r>
          </a:p>
          <a:p>
            <a:pPr algn="ctr"/>
            <a:r>
              <a:rPr lang="en-US" sz="1400" dirty="0"/>
              <a:t>Stack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59023" y="17145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629111" y="5039358"/>
            <a:ext cx="3422909" cy="30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61" idx="0"/>
          </p:cNvCxnSpPr>
          <p:nvPr/>
        </p:nvCxnSpPr>
        <p:spPr>
          <a:xfrm>
            <a:off x="5705257" y="2908957"/>
            <a:ext cx="2497134" cy="1398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8" idx="2"/>
            <a:endCxn id="37" idx="0"/>
          </p:cNvCxnSpPr>
          <p:nvPr/>
        </p:nvCxnSpPr>
        <p:spPr>
          <a:xfrm flipH="1">
            <a:off x="3451019" y="2908957"/>
            <a:ext cx="2254238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8" idx="2"/>
            <a:endCxn id="44" idx="0"/>
          </p:cNvCxnSpPr>
          <p:nvPr/>
        </p:nvCxnSpPr>
        <p:spPr>
          <a:xfrm flipH="1">
            <a:off x="5086588" y="2908957"/>
            <a:ext cx="61866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8" idx="2"/>
            <a:endCxn id="45" idx="0"/>
          </p:cNvCxnSpPr>
          <p:nvPr/>
        </p:nvCxnSpPr>
        <p:spPr>
          <a:xfrm>
            <a:off x="5705257" y="2908957"/>
            <a:ext cx="83267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6131977" y="2444172"/>
            <a:ext cx="3647582" cy="24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8" idx="3"/>
          </p:cNvCxnSpPr>
          <p:nvPr/>
        </p:nvCxnSpPr>
        <p:spPr>
          <a:xfrm>
            <a:off x="6131977" y="2482237"/>
            <a:ext cx="3595347" cy="129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16812" y="3357330"/>
            <a:ext cx="1120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Stage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20869" y="2212654"/>
            <a:ext cx="916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Stage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899489" y="3977966"/>
            <a:ext cx="99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Build Stage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941819" y="2953365"/>
            <a:ext cx="96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 Stage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C584F889-D2C2-924F-B5CC-03638C0D011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1361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1" grpId="0" animBg="1"/>
      <p:bldP spid="12" grpId="0"/>
      <p:bldP spid="39" grpId="0"/>
      <p:bldP spid="42" grpId="0"/>
      <p:bldP spid="46" grpId="0"/>
      <p:bldP spid="57" grpId="0"/>
      <p:bldP spid="60" grpId="0"/>
      <p:bldP spid="77" grpId="0" animBg="1"/>
      <p:bldP spid="82" grpId="0"/>
      <p:bldP spid="90" grpId="0"/>
      <p:bldP spid="36" grpId="0"/>
      <p:bldP spid="40" grpId="0"/>
      <p:bldP spid="43" grpId="0"/>
      <p:bldP spid="49" grpId="0" animBg="1"/>
      <p:bldP spid="50" grpId="0"/>
      <p:bldP spid="53" grpId="0"/>
      <p:bldP spid="62" grpId="0"/>
      <p:bldP spid="64" grpId="0"/>
      <p:bldP spid="67" grpId="0"/>
      <p:bldP spid="69" grpId="0"/>
      <p:bldP spid="70" grpId="0"/>
      <p:bldP spid="72" grpId="0"/>
      <p:bldP spid="75" grpId="0"/>
      <p:bldP spid="76" grpId="0"/>
      <p:bldP spid="10" grpId="0"/>
      <p:bldP spid="79" grpId="0"/>
      <p:bldP spid="81" grpId="0"/>
      <p:bldP spid="84" grpId="0"/>
      <p:bldP spid="85" grpId="0"/>
      <p:bldP spid="92" grpId="0"/>
      <p:bldP spid="94" grpId="0"/>
      <p:bldP spid="3" grpId="0"/>
      <p:bldP spid="80" grpId="0"/>
      <p:bldP spid="91" grpId="0"/>
      <p:bldP spid="93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70704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70703"/>
            <a:ext cx="11091189" cy="681881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260646" y="4289063"/>
            <a:ext cx="1153328" cy="8264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284421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9122" y="2482237"/>
            <a:ext cx="1132105" cy="37241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43784" y="439488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 flipH="1">
            <a:off x="837310" y="3715405"/>
            <a:ext cx="28846" cy="57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6213" y="1166944"/>
            <a:ext cx="7091627" cy="5828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68844" y="1179922"/>
            <a:ext cx="298710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 CD IAC Pipeline Stack</a:t>
            </a:r>
          </a:p>
        </p:txBody>
      </p: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428088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506429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5056695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4256226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428088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506859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4682946"/>
            <a:ext cx="597908" cy="24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4" idx="1"/>
          </p:cNvCxnSpPr>
          <p:nvPr/>
        </p:nvCxnSpPr>
        <p:spPr>
          <a:xfrm>
            <a:off x="3877739" y="468294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</p:cNvCxnSpPr>
          <p:nvPr/>
        </p:nvCxnSpPr>
        <p:spPr>
          <a:xfrm>
            <a:off x="6964656" y="470760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7" idx="1"/>
          </p:cNvCxnSpPr>
          <p:nvPr/>
        </p:nvCxnSpPr>
        <p:spPr>
          <a:xfrm>
            <a:off x="1398208" y="4702311"/>
            <a:ext cx="1626091" cy="5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90162" y="1725225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8537" y="2055517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6875072" y="514143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86503" y="4307468"/>
            <a:ext cx="853440" cy="85344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9727324" y="1214092"/>
            <a:ext cx="3295618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063719" y="1149107"/>
            <a:ext cx="229037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Staging VPC Stack</a:t>
            </a:r>
          </a:p>
        </p:txBody>
      </p:sp>
      <p:pic>
        <p:nvPicPr>
          <p:cNvPr id="8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28748" y="1214092"/>
            <a:ext cx="563880" cy="563880"/>
          </a:xfrm>
          <a:prstGeom prst="rect">
            <a:avLst/>
          </a:prstGeom>
        </p:spPr>
      </p:pic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1274691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878" y="4555427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2502" y="5238301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/>
          </a:bodyPr>
          <a:lstStyle/>
          <a:p>
            <a:r>
              <a:rPr lang="en-US" sz="3600" b="1" dirty="0"/>
              <a:t>Infrastructure as Code – Execution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240645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3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6813" y="5642103"/>
            <a:ext cx="830369" cy="8303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508869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29053" y="5666758"/>
            <a:ext cx="830369" cy="830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618538" y="635074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CloudFormation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8893" y="5681998"/>
            <a:ext cx="830369" cy="83036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9727324" y="3458147"/>
            <a:ext cx="3295618" cy="353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063719" y="3429307"/>
            <a:ext cx="19883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 VPC Stack</a:t>
            </a:r>
          </a:p>
        </p:txBody>
      </p:sp>
      <p:pic>
        <p:nvPicPr>
          <p:cNvPr id="5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3492879"/>
            <a:ext cx="563880" cy="563880"/>
          </a:xfrm>
          <a:prstGeom prst="rect">
            <a:avLst/>
          </a:prstGeom>
        </p:spPr>
      </p:pic>
      <p:pic>
        <p:nvPicPr>
          <p:cNvPr id="52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9544" y="1603887"/>
            <a:ext cx="581258" cy="5812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208855" y="214816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339665" y="275173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63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88512" y="2416300"/>
            <a:ext cx="469900" cy="4699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9856508" y="290517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65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59544" y="2389306"/>
            <a:ext cx="594209" cy="594209"/>
          </a:xfrm>
          <a:prstGeom prst="rect">
            <a:avLst/>
          </a:prstGeom>
        </p:spPr>
      </p:pic>
      <p:pic>
        <p:nvPicPr>
          <p:cNvPr id="66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621446" y="1603887"/>
            <a:ext cx="536966" cy="53696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903389" y="2132922"/>
            <a:ext cx="20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pic>
        <p:nvPicPr>
          <p:cNvPr id="68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4864" y="5291967"/>
            <a:ext cx="581258" cy="5812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864175" y="583624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994985" y="643981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71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343832" y="6104380"/>
            <a:ext cx="469900" cy="4699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10511828" y="659325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73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14864" y="6077386"/>
            <a:ext cx="594209" cy="594209"/>
          </a:xfrm>
          <a:prstGeom prst="rect">
            <a:avLst/>
          </a:prstGeom>
        </p:spPr>
      </p:pic>
      <p:pic>
        <p:nvPicPr>
          <p:cNvPr id="74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276766" y="5291967"/>
            <a:ext cx="536966" cy="53696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558709" y="5821002"/>
            <a:ext cx="20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28578" y="39794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Change set</a:t>
            </a:r>
          </a:p>
        </p:txBody>
      </p:sp>
      <p:pic>
        <p:nvPicPr>
          <p:cNvPr id="78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29385" y="4006115"/>
            <a:ext cx="4699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11423" y="3938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69890" y="45128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 </a:t>
            </a:r>
          </a:p>
          <a:p>
            <a:pPr algn="ctr"/>
            <a:r>
              <a:rPr lang="en-US" sz="1400" dirty="0"/>
              <a:t>Approval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852735" y="4578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Action-2: </a:t>
            </a:r>
          </a:p>
        </p:txBody>
      </p:sp>
      <p:pic>
        <p:nvPicPr>
          <p:cNvPr id="83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926984" y="4551678"/>
            <a:ext cx="563880" cy="56388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871748" y="5444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Action-3: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779559" y="5836690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Execute</a:t>
            </a:r>
          </a:p>
          <a:p>
            <a:pPr algn="ctr"/>
            <a:r>
              <a:rPr lang="en-US" sz="1400" dirty="0"/>
              <a:t>Change set</a:t>
            </a:r>
          </a:p>
        </p:txBody>
      </p:sp>
      <p:cxnSp>
        <p:nvCxnSpPr>
          <p:cNvPr id="17" name="Straight Arrow Connector 16"/>
          <p:cNvCxnSpPr>
            <a:stCxn id="83" idx="3"/>
            <a:endCxn id="89" idx="1"/>
          </p:cNvCxnSpPr>
          <p:nvPr/>
        </p:nvCxnSpPr>
        <p:spPr>
          <a:xfrm>
            <a:off x="12490864" y="4833618"/>
            <a:ext cx="1082014" cy="17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746055" y="4533156"/>
            <a:ext cx="3291232" cy="14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9" idx="1"/>
            <a:endCxn id="49" idx="3"/>
          </p:cNvCxnSpPr>
          <p:nvPr/>
        </p:nvCxnSpPr>
        <p:spPr>
          <a:xfrm>
            <a:off x="9727324" y="5226654"/>
            <a:ext cx="3295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548418" y="219637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</a:t>
            </a:r>
          </a:p>
          <a:p>
            <a:pPr algn="ctr"/>
            <a:r>
              <a:rPr lang="en-US" sz="1400" dirty="0"/>
              <a:t>Stack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59023" y="17283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629111" y="5039358"/>
            <a:ext cx="3422909" cy="30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61" idx="0"/>
          </p:cNvCxnSpPr>
          <p:nvPr/>
        </p:nvCxnSpPr>
        <p:spPr>
          <a:xfrm>
            <a:off x="5716089" y="2908957"/>
            <a:ext cx="2497134" cy="1398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8" idx="2"/>
            <a:endCxn id="37" idx="0"/>
          </p:cNvCxnSpPr>
          <p:nvPr/>
        </p:nvCxnSpPr>
        <p:spPr>
          <a:xfrm flipH="1">
            <a:off x="3451019" y="2908957"/>
            <a:ext cx="2254238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44" idx="0"/>
          </p:cNvCxnSpPr>
          <p:nvPr/>
        </p:nvCxnSpPr>
        <p:spPr>
          <a:xfrm flipH="1">
            <a:off x="5086588" y="2884302"/>
            <a:ext cx="61866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8" idx="2"/>
            <a:endCxn id="45" idx="0"/>
          </p:cNvCxnSpPr>
          <p:nvPr/>
        </p:nvCxnSpPr>
        <p:spPr>
          <a:xfrm>
            <a:off x="5705257" y="2908957"/>
            <a:ext cx="83267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8" idx="3"/>
          </p:cNvCxnSpPr>
          <p:nvPr/>
        </p:nvCxnSpPr>
        <p:spPr>
          <a:xfrm flipV="1">
            <a:off x="6131977" y="2457985"/>
            <a:ext cx="3647582" cy="24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8" idx="3"/>
          </p:cNvCxnSpPr>
          <p:nvPr/>
        </p:nvCxnSpPr>
        <p:spPr>
          <a:xfrm>
            <a:off x="6131977" y="2482237"/>
            <a:ext cx="3595347" cy="129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816812" y="3357330"/>
            <a:ext cx="1120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Stage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120869" y="2212654"/>
            <a:ext cx="916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Stage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899489" y="3953311"/>
            <a:ext cx="99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Build Stage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41819" y="2953365"/>
            <a:ext cx="96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 Stage</a:t>
            </a:r>
          </a:p>
        </p:txBody>
      </p:sp>
      <p:sp>
        <p:nvSpPr>
          <p:cNvPr id="98" name="Subtitle 2">
            <a:extLst>
              <a:ext uri="{FF2B5EF4-FFF2-40B4-BE49-F238E27FC236}">
                <a16:creationId xmlns:a16="http://schemas.microsoft.com/office/drawing/2014/main" id="{7FCB1955-F6FA-8249-8729-A89C447414C9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0809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1" grpId="0" animBg="1"/>
      <p:bldP spid="12" grpId="0"/>
      <p:bldP spid="39" grpId="0"/>
      <p:bldP spid="42" grpId="0"/>
      <p:bldP spid="46" grpId="0"/>
      <p:bldP spid="57" grpId="0"/>
      <p:bldP spid="60" grpId="0"/>
      <p:bldP spid="77" grpId="0" animBg="1"/>
      <p:bldP spid="82" grpId="0"/>
      <p:bldP spid="90" grpId="0"/>
      <p:bldP spid="36" grpId="0"/>
      <p:bldP spid="40" grpId="0"/>
      <p:bldP spid="43" grpId="0"/>
      <p:bldP spid="49" grpId="0" animBg="1"/>
      <p:bldP spid="50" grpId="0"/>
      <p:bldP spid="53" grpId="0"/>
      <p:bldP spid="62" grpId="0"/>
      <p:bldP spid="64" grpId="0"/>
      <p:bldP spid="67" grpId="0"/>
      <p:bldP spid="69" grpId="0"/>
      <p:bldP spid="70" grpId="0"/>
      <p:bldP spid="72" grpId="0"/>
      <p:bldP spid="75" grpId="0"/>
      <p:bldP spid="76" grpId="0"/>
      <p:bldP spid="10" grpId="0"/>
      <p:bldP spid="79" grpId="0"/>
      <p:bldP spid="81" grpId="0"/>
      <p:bldP spid="84" grpId="0"/>
      <p:bldP spid="85" grpId="0"/>
      <p:bldP spid="92" grpId="0"/>
      <p:bldP spid="94" grpId="0"/>
      <p:bldP spid="80" grpId="0"/>
      <p:bldP spid="91" grpId="0"/>
      <p:bldP spid="93" grpId="0"/>
      <p:bldP spid="96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1: </a:t>
            </a:r>
            <a:r>
              <a:rPr lang="en-US" dirty="0"/>
              <a:t>Understand about the VPC source files.</a:t>
            </a:r>
          </a:p>
          <a:p>
            <a:pPr lvl="1"/>
            <a:r>
              <a:rPr lang="en-US" dirty="0" err="1"/>
              <a:t>vpc.yml</a:t>
            </a:r>
            <a:endParaRPr lang="en-US" dirty="0"/>
          </a:p>
          <a:p>
            <a:pPr lvl="1"/>
            <a:r>
              <a:rPr lang="en-US" dirty="0" err="1"/>
              <a:t>vpc-config.json</a:t>
            </a:r>
            <a:endParaRPr lang="en-US" dirty="0"/>
          </a:p>
          <a:p>
            <a:pPr lvl="1"/>
            <a:r>
              <a:rPr lang="en-US" dirty="0" err="1"/>
              <a:t>buildspec.yml</a:t>
            </a:r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2: </a:t>
            </a:r>
            <a:r>
              <a:rPr lang="en-US" dirty="0"/>
              <a:t>Create CodeCommit repository </a:t>
            </a:r>
            <a:r>
              <a:rPr lang="en-US" dirty="0" err="1"/>
              <a:t>vpcrepo</a:t>
            </a:r>
            <a:r>
              <a:rPr lang="en-US" dirty="0"/>
              <a:t> and check-in </a:t>
            </a:r>
            <a:r>
              <a:rPr lang="en-US" dirty="0" err="1"/>
              <a:t>vpc</a:t>
            </a:r>
            <a:r>
              <a:rPr lang="en-US" dirty="0"/>
              <a:t> source files. (</a:t>
            </a:r>
            <a:r>
              <a:rPr lang="en-US" dirty="0">
                <a:solidFill>
                  <a:srgbClr val="0070C0"/>
                </a:solidFill>
              </a:rPr>
              <a:t>Note: check-in base </a:t>
            </a:r>
            <a:r>
              <a:rPr lang="en-US" dirty="0" err="1">
                <a:solidFill>
                  <a:srgbClr val="0070C0"/>
                </a:solidFill>
              </a:rPr>
              <a:t>vpc.yml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err="1">
                <a:solidFill>
                  <a:srgbClr val="0070C0"/>
                </a:solidFill>
              </a:rPr>
              <a:t>vpc-config.json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3: </a:t>
            </a:r>
            <a:r>
              <a:rPr lang="en-US" dirty="0"/>
              <a:t>Create a CodeBuild related template objects</a:t>
            </a:r>
          </a:p>
          <a:p>
            <a:pPr lvl="1"/>
            <a:r>
              <a:rPr lang="en-US" dirty="0"/>
              <a:t>Create Parameters (Repo Name, Artifact storage bucket)</a:t>
            </a:r>
          </a:p>
          <a:p>
            <a:pPr lvl="1"/>
            <a:r>
              <a:rPr lang="en-US" dirty="0"/>
              <a:t>Create CodeBuild Role</a:t>
            </a:r>
          </a:p>
          <a:p>
            <a:pPr lvl="1"/>
            <a:r>
              <a:rPr lang="en-US" dirty="0"/>
              <a:t>Create CodeBuild Project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4: </a:t>
            </a:r>
            <a:r>
              <a:rPr lang="en-US" dirty="0"/>
              <a:t>Create Other roles</a:t>
            </a:r>
          </a:p>
          <a:p>
            <a:pPr lvl="1"/>
            <a:r>
              <a:rPr lang="en-US" dirty="0"/>
              <a:t>Create CodePipeline Role</a:t>
            </a:r>
          </a:p>
          <a:p>
            <a:pPr lvl="1"/>
            <a:r>
              <a:rPr lang="en-US" dirty="0"/>
              <a:t>Create CloudFormation Role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/>
              <a:t>Infrastructure as Code – CloudFormation Pipeline</a:t>
            </a:r>
            <a:endParaRPr lang="en-US" sz="45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450331A-68B2-BE47-885D-2DB61357631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4977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5: </a:t>
            </a:r>
            <a:r>
              <a:rPr lang="en-US" dirty="0"/>
              <a:t>Crete Pipeline stages</a:t>
            </a:r>
          </a:p>
          <a:p>
            <a:pPr lvl="1"/>
            <a:r>
              <a:rPr lang="en-US" dirty="0"/>
              <a:t>Source Stage</a:t>
            </a:r>
          </a:p>
          <a:p>
            <a:pPr lvl="1"/>
            <a:r>
              <a:rPr lang="en-US" dirty="0"/>
              <a:t>Build Stage</a:t>
            </a:r>
          </a:p>
          <a:p>
            <a:pPr lvl="1"/>
            <a:r>
              <a:rPr lang="en-US" dirty="0"/>
              <a:t>Test Stage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6: </a:t>
            </a:r>
            <a:r>
              <a:rPr lang="en-US" dirty="0"/>
              <a:t>Create Pipeline stage and actions for production</a:t>
            </a:r>
          </a:p>
          <a:p>
            <a:pPr lvl="1"/>
            <a:r>
              <a:rPr lang="en-US" dirty="0"/>
              <a:t>Create SNS Topic Resource</a:t>
            </a:r>
          </a:p>
          <a:p>
            <a:pPr lvl="1"/>
            <a:r>
              <a:rPr lang="en-US" dirty="0"/>
              <a:t>Create Parameter for email notifications.</a:t>
            </a:r>
          </a:p>
          <a:p>
            <a:pPr lvl="1"/>
            <a:r>
              <a:rPr lang="en-US" dirty="0"/>
              <a:t>Prod Stage</a:t>
            </a:r>
          </a:p>
          <a:p>
            <a:pPr lvl="2"/>
            <a:r>
              <a:rPr lang="en-US" dirty="0"/>
              <a:t>Action-1: Create Change Set</a:t>
            </a:r>
          </a:p>
          <a:p>
            <a:pPr lvl="2"/>
            <a:r>
              <a:rPr lang="en-US" dirty="0"/>
              <a:t>Action-2: Prod Approval</a:t>
            </a:r>
          </a:p>
          <a:p>
            <a:pPr lvl="2"/>
            <a:r>
              <a:rPr lang="en-US" dirty="0"/>
              <a:t>Action-3: Execute Change Set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7:</a:t>
            </a:r>
            <a:r>
              <a:rPr lang="en-US" dirty="0"/>
              <a:t> Add subnet02 in </a:t>
            </a:r>
            <a:r>
              <a:rPr lang="en-US" dirty="0" err="1"/>
              <a:t>vpc.yml</a:t>
            </a:r>
            <a:r>
              <a:rPr lang="en-US" dirty="0"/>
              <a:t> and verify the pipeline end to end.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/>
              <a:t>Infrastructure as Code – CloudFormation Pipeline</a:t>
            </a:r>
            <a:endParaRPr lang="en-US" sz="45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7775DAA-DC90-334F-B93C-097C427FA1A8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366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236" y="4394269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776" y="3947411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122776" y="3947410"/>
            <a:ext cx="5966356" cy="3602922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9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36" y="922009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20972" y="1142479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2326" y="3048912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350125" y="518239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0220" y="6652122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1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787" y="5857759"/>
            <a:ext cx="853440" cy="853440"/>
          </a:xfrm>
          <a:prstGeom prst="rect">
            <a:avLst/>
          </a:prstGeom>
        </p:spPr>
      </p:pic>
      <p:pic>
        <p:nvPicPr>
          <p:cNvPr id="1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63862" y="5857759"/>
            <a:ext cx="853440" cy="853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1817782" y="6621211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17" name="Straight Arrow Connector 16"/>
          <p:cNvCxnSpPr>
            <a:stCxn id="5" idx="2"/>
            <a:endCxn id="14" idx="0"/>
          </p:cNvCxnSpPr>
          <p:nvPr/>
        </p:nvCxnSpPr>
        <p:spPr>
          <a:xfrm>
            <a:off x="1181956" y="5247710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5" idx="1"/>
          </p:cNvCxnSpPr>
          <p:nvPr/>
        </p:nvCxnSpPr>
        <p:spPr>
          <a:xfrm>
            <a:off x="1565954" y="628447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5" idx="0"/>
          </p:cNvCxnSpPr>
          <p:nvPr/>
        </p:nvCxnSpPr>
        <p:spPr>
          <a:xfrm>
            <a:off x="1171434" y="2942240"/>
            <a:ext cx="10522" cy="1452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3150731" y="6679687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21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90848" y="5846075"/>
            <a:ext cx="853440" cy="853440"/>
          </a:xfrm>
          <a:prstGeom prst="rect">
            <a:avLst/>
          </a:prstGeom>
        </p:spPr>
      </p:pic>
      <p:pic>
        <p:nvPicPr>
          <p:cNvPr id="22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82665" y="5846075"/>
            <a:ext cx="853440" cy="853440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15" idx="3"/>
            <a:endCxn id="21" idx="1"/>
          </p:cNvCxnSpPr>
          <p:nvPr/>
        </p:nvCxnSpPr>
        <p:spPr>
          <a:xfrm flipV="1">
            <a:off x="3017302" y="6272796"/>
            <a:ext cx="673547" cy="1168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3"/>
            <a:endCxn id="22" idx="1"/>
          </p:cNvCxnSpPr>
          <p:nvPr/>
        </p:nvCxnSpPr>
        <p:spPr>
          <a:xfrm>
            <a:off x="4544288" y="6272795"/>
            <a:ext cx="4383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62665" y="2624358"/>
            <a:ext cx="1205954" cy="1205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2EF5FDF-E6AC-9B45-9985-723F61E2113E}"/>
              </a:ext>
            </a:extLst>
          </p:cNvPr>
          <p:cNvSpPr txBox="1"/>
          <p:nvPr/>
        </p:nvSpPr>
        <p:spPr>
          <a:xfrm>
            <a:off x="3411187" y="3042669"/>
            <a:ext cx="128730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Internet</a:t>
            </a:r>
          </a:p>
        </p:txBody>
      </p:sp>
      <p:pic>
        <p:nvPicPr>
          <p:cNvPr id="27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971289" y="1144096"/>
            <a:ext cx="766607" cy="7666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743B23-AAC5-CC49-9C18-C68DBC507174}"/>
              </a:ext>
            </a:extLst>
          </p:cNvPr>
          <p:cNvSpPr txBox="1"/>
          <p:nvPr/>
        </p:nvSpPr>
        <p:spPr>
          <a:xfrm>
            <a:off x="3787808" y="1253996"/>
            <a:ext cx="1287300" cy="89563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User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accessing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Rest service</a:t>
            </a:r>
          </a:p>
        </p:txBody>
      </p:sp>
      <p:cxnSp>
        <p:nvCxnSpPr>
          <p:cNvPr id="29" name="Straight Arrow Connector 28"/>
          <p:cNvCxnSpPr>
            <a:stCxn id="27" idx="2"/>
            <a:endCxn id="25" idx="0"/>
          </p:cNvCxnSpPr>
          <p:nvPr/>
        </p:nvCxnSpPr>
        <p:spPr>
          <a:xfrm>
            <a:off x="5354592" y="1910703"/>
            <a:ext cx="11050" cy="7136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2"/>
            <a:endCxn id="22" idx="0"/>
          </p:cNvCxnSpPr>
          <p:nvPr/>
        </p:nvCxnSpPr>
        <p:spPr>
          <a:xfrm>
            <a:off x="5365642" y="3830313"/>
            <a:ext cx="43744" cy="20157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4405196" y="6704113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EC2 Instance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688020" y="3758065"/>
            <a:ext cx="4386811" cy="3705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8189941" y="3801645"/>
            <a:ext cx="2325124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CodeDeploy Stack</a:t>
            </a:r>
          </a:p>
        </p:txBody>
      </p:sp>
      <p:pic>
        <p:nvPicPr>
          <p:cNvPr id="7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433621" y="3788170"/>
            <a:ext cx="563880" cy="563880"/>
          </a:xfrm>
          <a:prstGeom prst="rect">
            <a:avLst/>
          </a:prstGeom>
        </p:spPr>
      </p:pic>
      <p:pic>
        <p:nvPicPr>
          <p:cNvPr id="78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1338" y="4407029"/>
            <a:ext cx="853440" cy="853440"/>
          </a:xfrm>
          <a:prstGeom prst="rect">
            <a:avLst/>
          </a:prstGeom>
        </p:spPr>
      </p:pic>
      <p:sp>
        <p:nvSpPr>
          <p:cNvPr id="79" name="Can 78"/>
          <p:cNvSpPr/>
          <p:nvPr/>
        </p:nvSpPr>
        <p:spPr>
          <a:xfrm>
            <a:off x="6809266" y="2069558"/>
            <a:ext cx="1237960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pic>
        <p:nvPicPr>
          <p:cNvPr id="80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644" y="92535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7560354" y="2921652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6585341" y="5195154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6701778" y="6698923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8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45890" y="5870519"/>
            <a:ext cx="853440" cy="853440"/>
          </a:xfrm>
          <a:prstGeom prst="rect">
            <a:avLst/>
          </a:prstGeom>
        </p:spPr>
      </p:pic>
      <p:pic>
        <p:nvPicPr>
          <p:cNvPr id="8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7238" y="5870519"/>
            <a:ext cx="853440" cy="85344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8197524" y="6722026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87" name="Straight Arrow Connector 86"/>
          <p:cNvCxnSpPr>
            <a:stCxn id="78" idx="2"/>
            <a:endCxn id="84" idx="0"/>
          </p:cNvCxnSpPr>
          <p:nvPr/>
        </p:nvCxnSpPr>
        <p:spPr>
          <a:xfrm>
            <a:off x="7438059" y="5260469"/>
            <a:ext cx="34552" cy="610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4" idx="3"/>
            <a:endCxn id="85" idx="1"/>
          </p:cNvCxnSpPr>
          <p:nvPr/>
        </p:nvCxnSpPr>
        <p:spPr>
          <a:xfrm>
            <a:off x="7899331" y="629723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3"/>
            <a:endCxn id="78" idx="0"/>
          </p:cNvCxnSpPr>
          <p:nvPr/>
        </p:nvCxnSpPr>
        <p:spPr>
          <a:xfrm>
            <a:off x="7428247" y="2921652"/>
            <a:ext cx="9812" cy="14853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0" idx="2"/>
            <a:endCxn id="79" idx="1"/>
          </p:cNvCxnSpPr>
          <p:nvPr/>
        </p:nvCxnSpPr>
        <p:spPr>
          <a:xfrm>
            <a:off x="7418238" y="1796546"/>
            <a:ext cx="10008" cy="27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899331" y="1155188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pic>
        <p:nvPicPr>
          <p:cNvPr id="92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9886" y="3256646"/>
            <a:ext cx="432253" cy="432253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6507127" y="3232528"/>
            <a:ext cx="7987177" cy="4317805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930090" y="5084564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95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370445" y="4415822"/>
            <a:ext cx="830369" cy="830369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9512479" y="6744201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97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59150" y="5884354"/>
            <a:ext cx="853440" cy="853440"/>
          </a:xfrm>
          <a:prstGeom prst="rect">
            <a:avLst/>
          </a:prstGeom>
        </p:spPr>
      </p:pic>
      <p:pic>
        <p:nvPicPr>
          <p:cNvPr id="98" name="Graphic 15">
            <a:extLst>
              <a:ext uri="{FF2B5EF4-FFF2-40B4-BE49-F238E27FC236}">
                <a16:creationId xmlns:a16="http://schemas.microsoft.com/office/drawing/2014/main" id="{3AE4BA5B-DE17-F54A-8FC6-8FB0A95F67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706774" y="1909821"/>
            <a:ext cx="1205954" cy="1205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2EF5FDF-E6AC-9B45-9985-723F61E2113E}"/>
              </a:ext>
            </a:extLst>
          </p:cNvPr>
          <p:cNvSpPr txBox="1"/>
          <p:nvPr/>
        </p:nvSpPr>
        <p:spPr>
          <a:xfrm>
            <a:off x="11509843" y="2328132"/>
            <a:ext cx="1287300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Internet</a:t>
            </a:r>
          </a:p>
        </p:txBody>
      </p:sp>
      <p:pic>
        <p:nvPicPr>
          <p:cNvPr id="100" name="Graphic 39">
            <a:extLst>
              <a:ext uri="{FF2B5EF4-FFF2-40B4-BE49-F238E27FC236}">
                <a16:creationId xmlns:a16="http://schemas.microsoft.com/office/drawing/2014/main" id="{6FA71975-EA2D-784E-8A28-738A17320E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915398" y="723200"/>
            <a:ext cx="766607" cy="766607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7743B23-AAC5-CC49-9C18-C68DBC507174}"/>
              </a:ext>
            </a:extLst>
          </p:cNvPr>
          <p:cNvSpPr txBox="1"/>
          <p:nvPr/>
        </p:nvSpPr>
        <p:spPr>
          <a:xfrm>
            <a:off x="11731918" y="833100"/>
            <a:ext cx="1287300" cy="89563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solidFill>
                  <a:srgbClr val="232F3E"/>
                </a:solidFill>
              </a:rPr>
              <a:t>User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accessing </a:t>
            </a:r>
          </a:p>
          <a:p>
            <a:pPr algn="ctr"/>
            <a:r>
              <a:rPr lang="en-US" sz="1700" dirty="0">
                <a:solidFill>
                  <a:srgbClr val="232F3E"/>
                </a:solidFill>
              </a:rPr>
              <a:t>Rest service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9350679" y="6297239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9491007" y="510157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104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931362" y="4432828"/>
            <a:ext cx="830369" cy="830369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11416295" y="3758065"/>
            <a:ext cx="2938523" cy="3705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2495649" y="5333681"/>
            <a:ext cx="1737140" cy="326243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400" dirty="0"/>
              <a:t>Staging EC2 Instance</a:t>
            </a:r>
          </a:p>
        </p:txBody>
      </p:sp>
      <p:pic>
        <p:nvPicPr>
          <p:cNvPr id="107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37499" y="4526378"/>
            <a:ext cx="853440" cy="85344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2466764" y="6775058"/>
            <a:ext cx="1737140" cy="55399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400" dirty="0"/>
              <a:t>Production EC2 Instance</a:t>
            </a:r>
          </a:p>
        </p:txBody>
      </p:sp>
      <p:pic>
        <p:nvPicPr>
          <p:cNvPr id="109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925342" y="5976996"/>
            <a:ext cx="853440" cy="85344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1888713" y="3757836"/>
            <a:ext cx="19799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EC2 Apps Stack</a:t>
            </a:r>
          </a:p>
        </p:txBody>
      </p:sp>
      <p:pic>
        <p:nvPicPr>
          <p:cNvPr id="11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790939" y="3761003"/>
            <a:ext cx="563880" cy="56388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11268265" y="5211165"/>
            <a:ext cx="1625434" cy="55399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400" dirty="0"/>
              <a:t>Role for EC2 Instance Profile</a:t>
            </a:r>
          </a:p>
        </p:txBody>
      </p:sp>
      <p:pic>
        <p:nvPicPr>
          <p:cNvPr id="113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531132" y="4468597"/>
            <a:ext cx="902170" cy="902170"/>
          </a:xfrm>
          <a:prstGeom prst="rect">
            <a:avLst/>
          </a:prstGeom>
        </p:spPr>
      </p:pic>
      <p:cxnSp>
        <p:nvCxnSpPr>
          <p:cNvPr id="114" name="Straight Arrow Connector 113"/>
          <p:cNvCxnSpPr>
            <a:stCxn id="100" idx="2"/>
            <a:endCxn id="98" idx="0"/>
          </p:cNvCxnSpPr>
          <p:nvPr/>
        </p:nvCxnSpPr>
        <p:spPr>
          <a:xfrm>
            <a:off x="13298701" y="1489806"/>
            <a:ext cx="11050" cy="4200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98" idx="2"/>
          </p:cNvCxnSpPr>
          <p:nvPr/>
        </p:nvCxnSpPr>
        <p:spPr>
          <a:xfrm>
            <a:off x="13309751" y="3115775"/>
            <a:ext cx="54467" cy="14106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endCxn id="107" idx="1"/>
          </p:cNvCxnSpPr>
          <p:nvPr/>
        </p:nvCxnSpPr>
        <p:spPr>
          <a:xfrm flipV="1">
            <a:off x="10812591" y="4953099"/>
            <a:ext cx="2124908" cy="1357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1188406" y="1766592"/>
            <a:ext cx="10008" cy="273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Can 117"/>
          <p:cNvSpPr/>
          <p:nvPr/>
        </p:nvSpPr>
        <p:spPr>
          <a:xfrm>
            <a:off x="579822" y="2065964"/>
            <a:ext cx="1237960" cy="852094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900" dirty="0"/>
              <a:t>Local Git Repo</a:t>
            </a: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6328931" y="309091"/>
            <a:ext cx="0" cy="70557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9" name="Title 3"/>
          <p:cNvSpPr>
            <a:spLocks noGrp="1"/>
          </p:cNvSpPr>
          <p:nvPr>
            <p:ph type="title"/>
          </p:nvPr>
        </p:nvSpPr>
        <p:spPr>
          <a:xfrm>
            <a:off x="1053808" y="35139"/>
            <a:ext cx="4412303" cy="580468"/>
          </a:xfrm>
        </p:spPr>
        <p:txBody>
          <a:bodyPr>
            <a:normAutofit fontScale="90000"/>
          </a:bodyPr>
          <a:lstStyle/>
          <a:p>
            <a:pPr algn="l"/>
            <a:r>
              <a:rPr lang="en-US" sz="2600" b="1" dirty="0"/>
              <a:t>CodeDeploy – AWS  Web Console</a:t>
            </a:r>
          </a:p>
        </p:txBody>
      </p:sp>
      <p:sp>
        <p:nvSpPr>
          <p:cNvPr id="120" name="Title 3"/>
          <p:cNvSpPr txBox="1">
            <a:spLocks/>
          </p:cNvSpPr>
          <p:nvPr/>
        </p:nvSpPr>
        <p:spPr>
          <a:xfrm>
            <a:off x="8454080" y="32561"/>
            <a:ext cx="4412303" cy="580468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600" b="1" dirty="0"/>
              <a:t>CodeDeploy – AWS  CloudFormation</a:t>
            </a:r>
          </a:p>
        </p:txBody>
      </p:sp>
      <p:sp>
        <p:nvSpPr>
          <p:cNvPr id="121" name="Subtitle 2">
            <a:extLst>
              <a:ext uri="{FF2B5EF4-FFF2-40B4-BE49-F238E27FC236}">
                <a16:creationId xmlns:a16="http://schemas.microsoft.com/office/drawing/2014/main" id="{CBA23B39-FEEE-B741-BF9D-92CEE3FD20E6}"/>
              </a:ext>
            </a:extLst>
          </p:cNvPr>
          <p:cNvSpPr txBox="1">
            <a:spLocks/>
          </p:cNvSpPr>
          <p:nvPr/>
        </p:nvSpPr>
        <p:spPr>
          <a:xfrm>
            <a:off x="0" y="7591961"/>
            <a:ext cx="4306957" cy="63763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2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30117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/>
      <p:bldP spid="12" grpId="0"/>
      <p:bldP spid="13" grpId="0"/>
      <p:bldP spid="16" grpId="0"/>
      <p:bldP spid="20" grpId="0"/>
      <p:bldP spid="26" grpId="0"/>
      <p:bldP spid="28" grpId="0"/>
      <p:bldP spid="74" grpId="0"/>
      <p:bldP spid="75" grpId="0" animBg="1"/>
      <p:bldP spid="76" grpId="0"/>
      <p:bldP spid="79" grpId="0" animBg="1"/>
      <p:bldP spid="81" grpId="0"/>
      <p:bldP spid="82" grpId="0"/>
      <p:bldP spid="83" grpId="0"/>
      <p:bldP spid="86" grpId="0"/>
      <p:bldP spid="91" grpId="0"/>
      <p:bldP spid="93" grpId="0" animBg="1"/>
      <p:bldP spid="94" grpId="0"/>
      <p:bldP spid="96" grpId="0"/>
      <p:bldP spid="99" grpId="0"/>
      <p:bldP spid="101" grpId="0"/>
      <p:bldP spid="103" grpId="0"/>
      <p:bldP spid="105" grpId="0" animBg="1"/>
      <p:bldP spid="106" grpId="0"/>
      <p:bldP spid="108" grpId="0"/>
      <p:bldP spid="110" grpId="0"/>
      <p:bldP spid="112" grpId="0"/>
      <p:bldP spid="118" grpId="0" animBg="1"/>
      <p:bldP spid="119" grpId="0"/>
      <p:bldP spid="120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49217" y="3259847"/>
            <a:ext cx="7977809" cy="2160292"/>
          </a:xfrm>
        </p:spPr>
        <p:txBody>
          <a:bodyPr/>
          <a:lstStyle/>
          <a:p>
            <a:r>
              <a:rPr lang="en-US" b="1" dirty="0"/>
              <a:t>Thank You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E24265F-B51F-AF41-8B0A-69857D58E9D0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39746-EC63-954C-8871-5737665D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94" y="2419349"/>
            <a:ext cx="262978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41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CloudFormation</a:t>
            </a:r>
          </a:p>
          <a:p>
            <a:r>
              <a:rPr lang="en-US" dirty="0"/>
              <a:t>Continuous Integration</a:t>
            </a:r>
          </a:p>
          <a:p>
            <a:pPr lvl="1"/>
            <a:r>
              <a:rPr lang="en-US" dirty="0"/>
              <a:t>AWS Code Commit</a:t>
            </a:r>
          </a:p>
          <a:p>
            <a:pPr lvl="1"/>
            <a:r>
              <a:rPr lang="en-US" dirty="0"/>
              <a:t>AWS Code Build</a:t>
            </a:r>
          </a:p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AWS CodeDeploy</a:t>
            </a:r>
          </a:p>
          <a:p>
            <a:pPr lvl="1"/>
            <a:r>
              <a:rPr lang="en-US" dirty="0"/>
              <a:t>AWS CodePipeline</a:t>
            </a:r>
          </a:p>
          <a:p>
            <a:r>
              <a:rPr lang="en-US" dirty="0"/>
              <a:t>Infrastructure as Code with CI/CD Tools.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Objectives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24E1BD6-B59F-6C49-A617-C4F1A9430EF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85476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CodePipeline – AWS Web Console</a:t>
            </a:r>
          </a:p>
        </p:txBody>
      </p:sp>
      <p:pic>
        <p:nvPicPr>
          <p:cNvPr id="5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697" y="4667368"/>
            <a:ext cx="853440" cy="853440"/>
          </a:xfrm>
          <a:prstGeom prst="rect">
            <a:avLst/>
          </a:prstGeom>
        </p:spPr>
      </p:pic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25326" y="2041429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3125326" y="2041430"/>
            <a:ext cx="9071827" cy="4985759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427054" y="4624286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Local </a:t>
            </a:r>
            <a:r>
              <a:rPr lang="en-US" sz="2400" dirty="0"/>
              <a:t>Git </a:t>
            </a:r>
            <a:r>
              <a:rPr lang="en-US" dirty="0"/>
              <a:t>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94" y="312854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82558" y="2759215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26921" y="475524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3849252" y="5450782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5610154" y="5467837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19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4266" y="4667368"/>
            <a:ext cx="853440" cy="853440"/>
          </a:xfrm>
          <a:prstGeom prst="rect">
            <a:avLst/>
          </a:prstGeom>
        </p:spPr>
      </p:pic>
      <p:pic>
        <p:nvPicPr>
          <p:cNvPr id="20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05614" y="4667368"/>
            <a:ext cx="853440" cy="8534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7105899" y="5455076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27" name="Straight Arrow Connector 26"/>
          <p:cNvCxnSpPr>
            <a:stCxn id="19" idx="3"/>
            <a:endCxn id="20" idx="1"/>
          </p:cNvCxnSpPr>
          <p:nvPr/>
        </p:nvCxnSpPr>
        <p:spPr>
          <a:xfrm>
            <a:off x="6807706" y="5094088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8607457" y="5442540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29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28609" y="4646490"/>
            <a:ext cx="853440" cy="85344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0381187" y="5418728"/>
            <a:ext cx="1815966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EC2</a:t>
            </a:r>
          </a:p>
          <a:p>
            <a:pPr algn="ctr"/>
            <a:r>
              <a:rPr lang="en-US" sz="1700" dirty="0"/>
              <a:t>Instance</a:t>
            </a:r>
          </a:p>
        </p:txBody>
      </p:sp>
      <p:pic>
        <p:nvPicPr>
          <p:cNvPr id="31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84071" y="4646490"/>
            <a:ext cx="853440" cy="85344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5" idx="3"/>
            <a:endCxn id="19" idx="1"/>
          </p:cNvCxnSpPr>
          <p:nvPr/>
        </p:nvCxnSpPr>
        <p:spPr>
          <a:xfrm>
            <a:off x="5172137" y="5094088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0" idx="3"/>
            <a:endCxn id="29" idx="1"/>
          </p:cNvCxnSpPr>
          <p:nvPr/>
        </p:nvCxnSpPr>
        <p:spPr>
          <a:xfrm flipV="1">
            <a:off x="8259054" y="5073210"/>
            <a:ext cx="769555" cy="208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9" idx="3"/>
            <a:endCxn id="31" idx="1"/>
          </p:cNvCxnSpPr>
          <p:nvPr/>
        </p:nvCxnSpPr>
        <p:spPr>
          <a:xfrm>
            <a:off x="9882050" y="5073210"/>
            <a:ext cx="90202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8" idx="4"/>
            <a:endCxn id="5" idx="1"/>
          </p:cNvCxnSpPr>
          <p:nvPr/>
        </p:nvCxnSpPr>
        <p:spPr>
          <a:xfrm flipV="1">
            <a:off x="2862523" y="5094088"/>
            <a:ext cx="1456174" cy="26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8B11175-8F26-E049-8FCE-A7F653ADEDC5}"/>
              </a:ext>
            </a:extLst>
          </p:cNvPr>
          <p:cNvSpPr txBox="1"/>
          <p:nvPr/>
        </p:nvSpPr>
        <p:spPr>
          <a:xfrm>
            <a:off x="3461010" y="2811920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CloudWatch</a:t>
            </a:r>
          </a:p>
        </p:txBody>
      </p:sp>
      <p:pic>
        <p:nvPicPr>
          <p:cNvPr id="46" name="Graphic 33">
            <a:extLst>
              <a:ext uri="{FF2B5EF4-FFF2-40B4-BE49-F238E27FC236}">
                <a16:creationId xmlns:a16="http://schemas.microsoft.com/office/drawing/2014/main" id="{E8A76DD7-2470-9240-BE0E-8F1412C59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18697" y="3137422"/>
            <a:ext cx="853440" cy="853440"/>
          </a:xfrm>
          <a:prstGeom prst="rect">
            <a:avLst/>
          </a:prstGeom>
        </p:spPr>
      </p:pic>
      <p:cxnSp>
        <p:nvCxnSpPr>
          <p:cNvPr id="48" name="Straight Connector 47"/>
          <p:cNvCxnSpPr>
            <a:stCxn id="46" idx="2"/>
            <a:endCxn id="5" idx="0"/>
          </p:cNvCxnSpPr>
          <p:nvPr/>
        </p:nvCxnSpPr>
        <p:spPr>
          <a:xfrm>
            <a:off x="4745417" y="3990862"/>
            <a:ext cx="0" cy="6765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849253" y="4329115"/>
            <a:ext cx="8118109" cy="175382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51" name="Right Brace 50"/>
          <p:cNvSpPr/>
          <p:nvPr/>
        </p:nvSpPr>
        <p:spPr>
          <a:xfrm rot="16200000">
            <a:off x="7259088" y="-80626"/>
            <a:ext cx="1208126" cy="8463608"/>
          </a:xfrm>
          <a:prstGeom prst="rightBrace">
            <a:avLst>
              <a:gd name="adj1" fmla="val 8333"/>
              <a:gd name="adj2" fmla="val 49677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527164" y="2424910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3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422883" y="2745462"/>
            <a:ext cx="853440" cy="853440"/>
          </a:xfrm>
          <a:prstGeom prst="rect">
            <a:avLst/>
          </a:prstGeom>
        </p:spPr>
      </p:pic>
      <p:cxnSp>
        <p:nvCxnSpPr>
          <p:cNvPr id="55" name="Straight Connector 54"/>
          <p:cNvCxnSpPr>
            <a:stCxn id="46" idx="3"/>
            <a:endCxn id="53" idx="1"/>
          </p:cNvCxnSpPr>
          <p:nvPr/>
        </p:nvCxnSpPr>
        <p:spPr>
          <a:xfrm flipV="1">
            <a:off x="5172137" y="3172182"/>
            <a:ext cx="2250746" cy="3919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8" idx="1"/>
          </p:cNvCxnSpPr>
          <p:nvPr/>
        </p:nvCxnSpPr>
        <p:spPr>
          <a:xfrm>
            <a:off x="2144788" y="3999736"/>
            <a:ext cx="1" cy="6245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Subtitle 2">
            <a:extLst>
              <a:ext uri="{FF2B5EF4-FFF2-40B4-BE49-F238E27FC236}">
                <a16:creationId xmlns:a16="http://schemas.microsoft.com/office/drawing/2014/main" id="{56F2FA2D-4E81-404E-8BF3-FD3EEB7A0918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334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7" grpId="0"/>
      <p:bldP spid="18" grpId="0"/>
      <p:bldP spid="21" grpId="0"/>
      <p:bldP spid="28" grpId="0"/>
      <p:bldP spid="30" grpId="0"/>
      <p:bldP spid="45" grpId="0"/>
      <p:bldP spid="50" grpId="0" animBg="1"/>
      <p:bldP spid="51" grpId="0" animBg="1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70704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70703"/>
            <a:ext cx="11086835" cy="681881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132656" y="3291840"/>
            <a:ext cx="1435469" cy="992777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Local </a:t>
            </a:r>
            <a:r>
              <a:rPr lang="en-US" sz="2400" dirty="0"/>
              <a:t>Git </a:t>
            </a:r>
            <a:r>
              <a:rPr lang="en-US" dirty="0"/>
              <a:t>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96" y="1796101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88160" y="1426768"/>
            <a:ext cx="1124461" cy="3693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28018" y="344892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>
            <a:off x="850390" y="2667290"/>
            <a:ext cx="1" cy="6245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6213" y="1166944"/>
            <a:ext cx="10636016" cy="3809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92077" y="1147924"/>
            <a:ext cx="3473259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 CD CloudFormation Stack</a:t>
            </a:r>
          </a:p>
        </p:txBody>
      </p: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333492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411833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4135390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3334921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333492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412263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3761641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7143237" y="4149283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49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4211" y="3340170"/>
            <a:ext cx="853440" cy="853440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37" idx="3"/>
            <a:endCxn id="44" idx="1"/>
          </p:cNvCxnSpPr>
          <p:nvPr/>
        </p:nvCxnSpPr>
        <p:spPr>
          <a:xfrm>
            <a:off x="3877739" y="3761641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  <a:endCxn id="49" idx="1"/>
          </p:cNvCxnSpPr>
          <p:nvPr/>
        </p:nvCxnSpPr>
        <p:spPr>
          <a:xfrm>
            <a:off x="6964656" y="376164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7" idx="1"/>
          </p:cNvCxnSpPr>
          <p:nvPr/>
        </p:nvCxnSpPr>
        <p:spPr>
          <a:xfrm flipV="1">
            <a:off x="1568125" y="3761641"/>
            <a:ext cx="1456174" cy="26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6516674" y="1166944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8449" y="1472450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8479680" y="419547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91111" y="3361508"/>
            <a:ext cx="853440" cy="85344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3B31026-F5EE-C94C-9842-FF0D17B5A980}"/>
              </a:ext>
            </a:extLst>
          </p:cNvPr>
          <p:cNvSpPr txBox="1"/>
          <p:nvPr/>
        </p:nvSpPr>
        <p:spPr>
          <a:xfrm>
            <a:off x="10709486" y="4188468"/>
            <a:ext cx="198555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CodeDeploy</a:t>
            </a:r>
          </a:p>
        </p:txBody>
      </p:sp>
      <p:pic>
        <p:nvPicPr>
          <p:cNvPr id="63" name="Graphic 24">
            <a:extLst>
              <a:ext uri="{FF2B5EF4-FFF2-40B4-BE49-F238E27FC236}">
                <a16:creationId xmlns:a16="http://schemas.microsoft.com/office/drawing/2014/main" id="{337A72A5-354F-B942-8F1A-CE4F385C4D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00460" y="3379355"/>
            <a:ext cx="853440" cy="853440"/>
          </a:xfrm>
          <a:prstGeom prst="rect">
            <a:avLst/>
          </a:prstGeom>
        </p:spPr>
      </p:pic>
      <p:cxnSp>
        <p:nvCxnSpPr>
          <p:cNvPr id="64" name="Straight Arrow Connector 63"/>
          <p:cNvCxnSpPr>
            <a:endCxn id="61" idx="1"/>
          </p:cNvCxnSpPr>
          <p:nvPr/>
        </p:nvCxnSpPr>
        <p:spPr>
          <a:xfrm>
            <a:off x="8564349" y="3774935"/>
            <a:ext cx="826762" cy="132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63" idx="1"/>
          </p:cNvCxnSpPr>
          <p:nvPr/>
        </p:nvCxnSpPr>
        <p:spPr>
          <a:xfrm flipV="1">
            <a:off x="10239533" y="3806075"/>
            <a:ext cx="1060927" cy="227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stCxn id="58" idx="2"/>
            <a:endCxn id="37" idx="0"/>
          </p:cNvCxnSpPr>
          <p:nvPr/>
        </p:nvCxnSpPr>
        <p:spPr>
          <a:xfrm flipH="1">
            <a:off x="3451019" y="2325891"/>
            <a:ext cx="3954150" cy="1009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8" idx="2"/>
            <a:endCxn id="44" idx="0"/>
          </p:cNvCxnSpPr>
          <p:nvPr/>
        </p:nvCxnSpPr>
        <p:spPr>
          <a:xfrm flipH="1">
            <a:off x="5086588" y="2325891"/>
            <a:ext cx="2318581" cy="1009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8" idx="2"/>
            <a:endCxn id="45" idx="0"/>
          </p:cNvCxnSpPr>
          <p:nvPr/>
        </p:nvCxnSpPr>
        <p:spPr>
          <a:xfrm flipH="1">
            <a:off x="6537936" y="2325891"/>
            <a:ext cx="867233" cy="10090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8" idx="2"/>
            <a:endCxn id="49" idx="0"/>
          </p:cNvCxnSpPr>
          <p:nvPr/>
        </p:nvCxnSpPr>
        <p:spPr>
          <a:xfrm>
            <a:off x="7405169" y="2325891"/>
            <a:ext cx="755762" cy="1014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8" idx="2"/>
            <a:endCxn id="61" idx="0"/>
          </p:cNvCxnSpPr>
          <p:nvPr/>
        </p:nvCxnSpPr>
        <p:spPr>
          <a:xfrm>
            <a:off x="7405169" y="2325891"/>
            <a:ext cx="2412662" cy="10356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8" idx="2"/>
            <a:endCxn id="63" idx="0"/>
          </p:cNvCxnSpPr>
          <p:nvPr/>
        </p:nvCxnSpPr>
        <p:spPr>
          <a:xfrm>
            <a:off x="7405169" y="2325891"/>
            <a:ext cx="4322011" cy="10534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143237" y="5434149"/>
            <a:ext cx="5877046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7275633" y="6382336"/>
            <a:ext cx="173714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Staging EC2 Instance</a:t>
            </a:r>
          </a:p>
        </p:txBody>
      </p:sp>
      <p:pic>
        <p:nvPicPr>
          <p:cNvPr id="79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34211" y="5597034"/>
            <a:ext cx="853440" cy="85344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E3C0960A-3D31-6D47-8EAA-93DE09090CDD}"/>
              </a:ext>
            </a:extLst>
          </p:cNvPr>
          <p:cNvSpPr txBox="1"/>
          <p:nvPr/>
        </p:nvSpPr>
        <p:spPr>
          <a:xfrm>
            <a:off x="10841882" y="6382336"/>
            <a:ext cx="173714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Production EC2 Instance</a:t>
            </a:r>
          </a:p>
        </p:txBody>
      </p:sp>
      <p:pic>
        <p:nvPicPr>
          <p:cNvPr id="81" name="Graphic 8">
            <a:extLst>
              <a:ext uri="{FF2B5EF4-FFF2-40B4-BE49-F238E27FC236}">
                <a16:creationId xmlns:a16="http://schemas.microsoft.com/office/drawing/2014/main" id="{0CFADCF2-BD45-E64B-885E-54763259CE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300460" y="5597034"/>
            <a:ext cx="853440" cy="85344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638003" y="7065185"/>
            <a:ext cx="3931076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EC2 Apps CloudFormation Stack</a:t>
            </a:r>
          </a:p>
        </p:txBody>
      </p:sp>
      <p:cxnSp>
        <p:nvCxnSpPr>
          <p:cNvPr id="84" name="Straight Arrow Connector 83"/>
          <p:cNvCxnSpPr>
            <a:stCxn id="49" idx="2"/>
            <a:endCxn id="79" idx="0"/>
          </p:cNvCxnSpPr>
          <p:nvPr/>
        </p:nvCxnSpPr>
        <p:spPr>
          <a:xfrm>
            <a:off x="8160931" y="4193610"/>
            <a:ext cx="0" cy="14034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63" idx="2"/>
            <a:endCxn id="81" idx="0"/>
          </p:cNvCxnSpPr>
          <p:nvPr/>
        </p:nvCxnSpPr>
        <p:spPr>
          <a:xfrm>
            <a:off x="11727180" y="4232795"/>
            <a:ext cx="0" cy="13642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282745" y="1198852"/>
            <a:ext cx="563880" cy="563880"/>
          </a:xfrm>
          <a:prstGeom prst="rect">
            <a:avLst/>
          </a:prstGeom>
        </p:spPr>
      </p:pic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2413100" y="6866348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3050" y="5841848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4465" y="6474445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pic>
        <p:nvPicPr>
          <p:cNvPr id="91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3623568" y="4937754"/>
            <a:ext cx="563880" cy="563880"/>
          </a:xfrm>
          <a:prstGeom prst="rect">
            <a:avLst/>
          </a:prstGeom>
        </p:spPr>
      </p:pic>
      <p:cxnSp>
        <p:nvCxnSpPr>
          <p:cNvPr id="93" name="Elbow Connector 92"/>
          <p:cNvCxnSpPr>
            <a:stCxn id="60" idx="0"/>
            <a:endCxn id="91" idx="1"/>
          </p:cNvCxnSpPr>
          <p:nvPr/>
        </p:nvCxnSpPr>
        <p:spPr>
          <a:xfrm rot="16200000" flipH="1">
            <a:off x="11204873" y="2801000"/>
            <a:ext cx="1024223" cy="3813165"/>
          </a:xfrm>
          <a:prstGeom prst="bentConnector4">
            <a:avLst>
              <a:gd name="adj1" fmla="val 101181"/>
              <a:gd name="adj2" fmla="val 6744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1" idx="2"/>
            <a:endCxn id="89" idx="0"/>
          </p:cNvCxnSpPr>
          <p:nvPr/>
        </p:nvCxnSpPr>
        <p:spPr>
          <a:xfrm>
            <a:off x="13905508" y="5501635"/>
            <a:ext cx="13064" cy="3402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/>
          </a:bodyPr>
          <a:lstStyle/>
          <a:p>
            <a:r>
              <a:rPr lang="en-US" sz="3600" b="1" dirty="0"/>
              <a:t>CodePipeline – AWS CloudFormation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9217363" y="6343556"/>
            <a:ext cx="1625434" cy="553998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400" dirty="0"/>
              <a:t>Role for EC2 Instance Profile</a:t>
            </a:r>
          </a:p>
        </p:txBody>
      </p:sp>
      <p:pic>
        <p:nvPicPr>
          <p:cNvPr id="67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480230" y="5600988"/>
            <a:ext cx="902170" cy="902170"/>
          </a:xfrm>
          <a:prstGeom prst="rect">
            <a:avLst/>
          </a:prstGeom>
        </p:spPr>
      </p:pic>
      <p:sp>
        <p:nvSpPr>
          <p:cNvPr id="69" name="Subtitle 2">
            <a:extLst>
              <a:ext uri="{FF2B5EF4-FFF2-40B4-BE49-F238E27FC236}">
                <a16:creationId xmlns:a16="http://schemas.microsoft.com/office/drawing/2014/main" id="{63B64C18-575F-6041-AA99-B5DB8597C58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3546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1" grpId="0" animBg="1"/>
      <p:bldP spid="12" grpId="0"/>
      <p:bldP spid="39" grpId="0"/>
      <p:bldP spid="42" grpId="0"/>
      <p:bldP spid="46" grpId="0"/>
      <p:bldP spid="48" grpId="0"/>
      <p:bldP spid="57" grpId="0"/>
      <p:bldP spid="60" grpId="0"/>
      <p:bldP spid="62" grpId="0"/>
      <p:bldP spid="77" grpId="0" animBg="1"/>
      <p:bldP spid="78" grpId="0"/>
      <p:bldP spid="80" grpId="0"/>
      <p:bldP spid="82" grpId="0"/>
      <p:bldP spid="90" grpId="0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Infrastructure as Code</a:t>
            </a:r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18"/>
          <p:cNvSpPr/>
          <p:nvPr/>
        </p:nvSpPr>
        <p:spPr>
          <a:xfrm>
            <a:off x="594710" y="3170746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5477953" y="3591242"/>
            <a:ext cx="3109341" cy="24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7053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bject 23"/>
          <p:cNvSpPr/>
          <p:nvPr/>
        </p:nvSpPr>
        <p:spPr>
          <a:xfrm>
            <a:off x="1597005" y="5299798"/>
            <a:ext cx="987552" cy="987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Rectangle 63"/>
          <p:cNvSpPr/>
          <p:nvPr/>
        </p:nvSpPr>
        <p:spPr>
          <a:xfrm>
            <a:off x="40581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56639" y="440436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4" idx="3"/>
            <a:endCxn id="64" idx="1"/>
          </p:cNvCxnSpPr>
          <p:nvPr/>
        </p:nvCxnSpPr>
        <p:spPr>
          <a:xfrm>
            <a:off x="3506723" y="579882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90003" y="581406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10640" y="4632960"/>
            <a:ext cx="1683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Source Stage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32960" y="4632960"/>
            <a:ext cx="1486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Build Stage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53400" y="4632960"/>
            <a:ext cx="1353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Test Stage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8399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0273283" y="579882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551920" y="4617720"/>
            <a:ext cx="144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Prod Stage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36320" y="6537960"/>
            <a:ext cx="22802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CodeCommit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99107" y="6553200"/>
            <a:ext cx="19468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AWS CodeBuild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703760" y="6553200"/>
            <a:ext cx="2285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AWS CodePipeline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178480" y="6477000"/>
            <a:ext cx="2285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AWS CodePipeline</a:t>
            </a:r>
          </a:p>
        </p:txBody>
      </p:sp>
      <p:pic>
        <p:nvPicPr>
          <p:cNvPr id="43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4177" y="5299504"/>
            <a:ext cx="987552" cy="987552"/>
          </a:xfrm>
          <a:prstGeom prst="rect">
            <a:avLst/>
          </a:prstGeom>
        </p:spPr>
      </p:pic>
      <p:pic>
        <p:nvPicPr>
          <p:cNvPr id="44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9579" y="5271533"/>
            <a:ext cx="1015523" cy="1015523"/>
          </a:xfrm>
          <a:prstGeom prst="rect">
            <a:avLst/>
          </a:prstGeom>
        </p:spPr>
      </p:pic>
      <p:pic>
        <p:nvPicPr>
          <p:cNvPr id="45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90918" y="5306298"/>
            <a:ext cx="1015523" cy="1015523"/>
          </a:xfrm>
          <a:prstGeom prst="rect">
            <a:avLst/>
          </a:prstGeom>
        </p:spPr>
      </p:pic>
      <p:sp>
        <p:nvSpPr>
          <p:cNvPr id="36" name="Subtitle 2">
            <a:extLst>
              <a:ext uri="{FF2B5EF4-FFF2-40B4-BE49-F238E27FC236}">
                <a16:creationId xmlns:a16="http://schemas.microsoft.com/office/drawing/2014/main" id="{EEA683D2-1E4F-1543-A21A-4867C344345B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7732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2" grpId="0" animBg="1"/>
      <p:bldP spid="23" grpId="0" animBg="1"/>
      <p:bldP spid="4" grpId="0" animBg="1"/>
      <p:bldP spid="63" grpId="0" animBg="1"/>
      <p:bldP spid="64" grpId="0" animBg="1"/>
      <p:bldP spid="24" grpId="0" animBg="1"/>
      <p:bldP spid="6" grpId="0"/>
      <p:bldP spid="33" grpId="0"/>
      <p:bldP spid="34" grpId="0"/>
      <p:bldP spid="35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3"/>
          <p:cNvSpPr txBox="1">
            <a:spLocks/>
          </p:cNvSpPr>
          <p:nvPr/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/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Infrastructure as Code</a:t>
            </a:r>
          </a:p>
        </p:txBody>
      </p:sp>
      <p:sp>
        <p:nvSpPr>
          <p:cNvPr id="32" name="object 17"/>
          <p:cNvSpPr/>
          <p:nvPr/>
        </p:nvSpPr>
        <p:spPr>
          <a:xfrm>
            <a:off x="705319" y="3714242"/>
            <a:ext cx="2801404" cy="25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9"/>
          <p:cNvSpPr/>
          <p:nvPr/>
        </p:nvSpPr>
        <p:spPr>
          <a:xfrm>
            <a:off x="10450830" y="160858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2"/>
          <p:cNvSpPr/>
          <p:nvPr/>
        </p:nvSpPr>
        <p:spPr>
          <a:xfrm>
            <a:off x="476501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4"/>
          <p:cNvSpPr txBox="1"/>
          <p:nvPr/>
        </p:nvSpPr>
        <p:spPr>
          <a:xfrm>
            <a:off x="1756342" y="1995424"/>
            <a:ext cx="11512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220" dirty="0">
                <a:latin typeface="+mj-lt"/>
                <a:cs typeface="Arial"/>
              </a:rPr>
              <a:t>Source</a:t>
            </a:r>
            <a:endParaRPr sz="3200" b="1" dirty="0">
              <a:latin typeface="+mj-lt"/>
              <a:cs typeface="Arial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3815585" y="1562862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1" y="0"/>
                </a:lnTo>
                <a:lnTo>
                  <a:pt x="3697223" y="739901"/>
                </a:lnTo>
                <a:lnTo>
                  <a:pt x="2957321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/>
          <p:cNvSpPr txBox="1"/>
          <p:nvPr/>
        </p:nvSpPr>
        <p:spPr>
          <a:xfrm>
            <a:off x="5277608" y="1980692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200" dirty="0">
                <a:latin typeface="Arial"/>
                <a:cs typeface="Arial"/>
              </a:rPr>
              <a:t>Bu</a:t>
            </a:r>
            <a:r>
              <a:rPr sz="3200" spc="-85" dirty="0">
                <a:latin typeface="Arial"/>
                <a:cs typeface="Arial"/>
              </a:rPr>
              <a:t>i</a:t>
            </a:r>
            <a:r>
              <a:rPr sz="3200" spc="-40" dirty="0">
                <a:latin typeface="Arial"/>
                <a:cs typeface="Arial"/>
              </a:rPr>
              <a:t>ld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53" name="object 20"/>
          <p:cNvSpPr/>
          <p:nvPr/>
        </p:nvSpPr>
        <p:spPr>
          <a:xfrm>
            <a:off x="7144001" y="1578102"/>
            <a:ext cx="3695700" cy="1480185"/>
          </a:xfrm>
          <a:custGeom>
            <a:avLst/>
            <a:gdLst/>
            <a:ahLst/>
            <a:cxnLst/>
            <a:rect l="l" t="t" r="r" b="b"/>
            <a:pathLst>
              <a:path w="3695700" h="1480185">
                <a:moveTo>
                  <a:pt x="0" y="0"/>
                </a:moveTo>
                <a:lnTo>
                  <a:pt x="2955798" y="0"/>
                </a:lnTo>
                <a:lnTo>
                  <a:pt x="3695700" y="739901"/>
                </a:lnTo>
                <a:lnTo>
                  <a:pt x="2955798" y="1479803"/>
                </a:lnTo>
                <a:lnTo>
                  <a:pt x="0" y="1479803"/>
                </a:lnTo>
                <a:lnTo>
                  <a:pt x="739901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6"/>
          <p:cNvSpPr txBox="1"/>
          <p:nvPr/>
        </p:nvSpPr>
        <p:spPr>
          <a:xfrm>
            <a:off x="11430697" y="2030856"/>
            <a:ext cx="18415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5" dirty="0">
                <a:latin typeface="Arial"/>
                <a:cs typeface="Arial"/>
              </a:rPr>
              <a:t>Production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0" name="object 18"/>
          <p:cNvSpPr txBox="1"/>
          <p:nvPr/>
        </p:nvSpPr>
        <p:spPr>
          <a:xfrm>
            <a:off x="8587294" y="1995424"/>
            <a:ext cx="8604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200" spc="-200" dirty="0">
                <a:latin typeface="Arial"/>
                <a:cs typeface="Arial"/>
              </a:rPr>
              <a:t>Test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2" name="object 18"/>
          <p:cNvSpPr/>
          <p:nvPr/>
        </p:nvSpPr>
        <p:spPr>
          <a:xfrm>
            <a:off x="594710" y="3170746"/>
            <a:ext cx="13691869" cy="1092835"/>
          </a:xfrm>
          <a:custGeom>
            <a:avLst/>
            <a:gdLst/>
            <a:ahLst/>
            <a:cxnLst/>
            <a:rect l="l" t="t" r="r" b="b"/>
            <a:pathLst>
              <a:path w="13691869" h="1092834">
                <a:moveTo>
                  <a:pt x="13145262" y="0"/>
                </a:moveTo>
                <a:lnTo>
                  <a:pt x="13145262" y="273177"/>
                </a:lnTo>
                <a:lnTo>
                  <a:pt x="0" y="273177"/>
                </a:lnTo>
                <a:lnTo>
                  <a:pt x="0" y="819531"/>
                </a:lnTo>
                <a:lnTo>
                  <a:pt x="13145262" y="819531"/>
                </a:lnTo>
                <a:lnTo>
                  <a:pt x="13145262" y="1092708"/>
                </a:lnTo>
                <a:lnTo>
                  <a:pt x="13691616" y="546354"/>
                </a:lnTo>
                <a:lnTo>
                  <a:pt x="13145262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7"/>
          <p:cNvSpPr/>
          <p:nvPr/>
        </p:nvSpPr>
        <p:spPr>
          <a:xfrm>
            <a:off x="5477953" y="3591242"/>
            <a:ext cx="3109341" cy="245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7053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bject 23"/>
          <p:cNvSpPr/>
          <p:nvPr/>
        </p:nvSpPr>
        <p:spPr>
          <a:xfrm>
            <a:off x="1597005" y="5299798"/>
            <a:ext cx="987552" cy="987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Rectangle 63"/>
          <p:cNvSpPr/>
          <p:nvPr/>
        </p:nvSpPr>
        <p:spPr>
          <a:xfrm>
            <a:off x="40581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456639" y="440436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45">
            <a:extLst>
              <a:ext uri="{FF2B5EF4-FFF2-40B4-BE49-F238E27FC236}">
                <a16:creationId xmlns:a16="http://schemas.microsoft.com/office/drawing/2014/main" id="{1177C24E-8F55-CD4F-A1D9-19641CA02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4461" y="5239131"/>
            <a:ext cx="1078405" cy="1078405"/>
          </a:xfrm>
          <a:prstGeom prst="rect">
            <a:avLst/>
          </a:prstGeom>
        </p:spPr>
      </p:pic>
      <p:pic>
        <p:nvPicPr>
          <p:cNvPr id="28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8325" y="5299504"/>
            <a:ext cx="1084154" cy="1084154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4" idx="3"/>
            <a:endCxn id="64" idx="1"/>
          </p:cNvCxnSpPr>
          <p:nvPr/>
        </p:nvCxnSpPr>
        <p:spPr>
          <a:xfrm>
            <a:off x="3506723" y="579882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890003" y="581406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10640" y="4632960"/>
            <a:ext cx="1683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Source Stage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32960" y="4632960"/>
            <a:ext cx="14869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Build Stage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153400" y="4632960"/>
            <a:ext cx="13536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Test Stage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839919" y="4389120"/>
            <a:ext cx="2801404" cy="2819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46845" y="5299504"/>
            <a:ext cx="1084154" cy="1084154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10273283" y="5798820"/>
            <a:ext cx="551396" cy="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551920" y="4617720"/>
            <a:ext cx="14402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Prod Stage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88720" y="6537960"/>
            <a:ext cx="1855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Branch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83692" y="6461760"/>
            <a:ext cx="23776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Prepare or Validate</a:t>
            </a:r>
          </a:p>
          <a:p>
            <a:pPr algn="ctr"/>
            <a:r>
              <a:rPr lang="en-US" dirty="0"/>
              <a:t>Template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772400" y="6461760"/>
            <a:ext cx="214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Create &amp; Execute</a:t>
            </a:r>
          </a:p>
          <a:p>
            <a:pPr algn="ctr"/>
            <a:r>
              <a:rPr lang="en-US" dirty="0"/>
              <a:t>Change set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1247120" y="6477000"/>
            <a:ext cx="214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Create &amp; Execute</a:t>
            </a:r>
          </a:p>
          <a:p>
            <a:pPr algn="ctr"/>
            <a:r>
              <a:rPr lang="en-US" dirty="0"/>
              <a:t>Change set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E709C628-1904-EF41-B230-5129F809EFF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2685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/>
      <p:bldP spid="51" grpId="0" animBg="1"/>
      <p:bldP spid="52" grpId="0"/>
      <p:bldP spid="53" grpId="0" animBg="1"/>
      <p:bldP spid="59" grpId="0"/>
      <p:bldP spid="60" grpId="0"/>
      <p:bldP spid="22" grpId="0" animBg="1"/>
      <p:bldP spid="23" grpId="0" animBg="1"/>
      <p:bldP spid="4" grpId="0" animBg="1"/>
      <p:bldP spid="63" grpId="0" animBg="1"/>
      <p:bldP spid="64" grpId="0" animBg="1"/>
      <p:bldP spid="24" grpId="0" animBg="1"/>
      <p:bldP spid="6" grpId="0"/>
      <p:bldP spid="33" grpId="0"/>
      <p:bldP spid="34" grpId="0"/>
      <p:bldP spid="35" grpId="0" animBg="1"/>
      <p:bldP spid="38" grpId="0"/>
      <p:bldP spid="39" grpId="0"/>
      <p:bldP spid="40" grpId="0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48803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48802"/>
            <a:ext cx="11091189" cy="6500137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260646" y="4289063"/>
            <a:ext cx="1153328" cy="8264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284421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9122" y="2482237"/>
            <a:ext cx="1132105" cy="37241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85921" y="4354522"/>
            <a:ext cx="716385" cy="403187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 flipH="1">
            <a:off x="837310" y="3715405"/>
            <a:ext cx="28846" cy="57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428088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506429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5081350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4280881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428088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506859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4707601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7" idx="3"/>
            <a:endCxn id="44" idx="1"/>
          </p:cNvCxnSpPr>
          <p:nvPr/>
        </p:nvCxnSpPr>
        <p:spPr>
          <a:xfrm>
            <a:off x="3877739" y="4707601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</p:cNvCxnSpPr>
          <p:nvPr/>
        </p:nvCxnSpPr>
        <p:spPr>
          <a:xfrm>
            <a:off x="6964656" y="470760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7" idx="1"/>
          </p:cNvCxnSpPr>
          <p:nvPr/>
        </p:nvCxnSpPr>
        <p:spPr>
          <a:xfrm>
            <a:off x="1398208" y="4702311"/>
            <a:ext cx="1626091" cy="5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90162" y="1725225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8537" y="2055517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6864240" y="514143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671" y="4307468"/>
            <a:ext cx="853440" cy="85344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9727324" y="1214092"/>
            <a:ext cx="3295618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063719" y="1149107"/>
            <a:ext cx="229037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Staging VPC Stack</a:t>
            </a:r>
          </a:p>
        </p:txBody>
      </p:sp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1274691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878" y="4555427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2502" y="5238301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/>
          </a:bodyPr>
          <a:lstStyle/>
          <a:p>
            <a:r>
              <a:rPr lang="en-US" sz="3600" b="1" dirty="0"/>
              <a:t>Infrastructure as Code – Manual AWS Web Console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240645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3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6813" y="5666758"/>
            <a:ext cx="830369" cy="8303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508869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29053" y="5666758"/>
            <a:ext cx="830369" cy="830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618538" y="635074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CloudFormation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8893" y="5681998"/>
            <a:ext cx="830369" cy="83036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9727324" y="3458147"/>
            <a:ext cx="3295618" cy="353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063719" y="3429307"/>
            <a:ext cx="19883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 VPC Stack</a:t>
            </a:r>
          </a:p>
        </p:txBody>
      </p:sp>
      <p:pic>
        <p:nvPicPr>
          <p:cNvPr id="5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3492879"/>
            <a:ext cx="563880" cy="563880"/>
          </a:xfrm>
          <a:prstGeom prst="rect">
            <a:avLst/>
          </a:prstGeom>
        </p:spPr>
      </p:pic>
      <p:pic>
        <p:nvPicPr>
          <p:cNvPr id="52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9544" y="1603887"/>
            <a:ext cx="581258" cy="5812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208855" y="214816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339665" y="275173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63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88512" y="2416300"/>
            <a:ext cx="469900" cy="4699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9856508" y="290517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65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59544" y="2389306"/>
            <a:ext cx="594209" cy="594209"/>
          </a:xfrm>
          <a:prstGeom prst="rect">
            <a:avLst/>
          </a:prstGeom>
        </p:spPr>
      </p:pic>
      <p:pic>
        <p:nvPicPr>
          <p:cNvPr id="66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621446" y="1603887"/>
            <a:ext cx="536966" cy="53696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452029" y="2101238"/>
            <a:ext cx="921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pic>
        <p:nvPicPr>
          <p:cNvPr id="68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4864" y="5291967"/>
            <a:ext cx="581258" cy="5812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864175" y="583624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994985" y="643981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71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343832" y="6104380"/>
            <a:ext cx="469900" cy="4699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10511828" y="659325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73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14864" y="6077386"/>
            <a:ext cx="594209" cy="594209"/>
          </a:xfrm>
          <a:prstGeom prst="rect">
            <a:avLst/>
          </a:prstGeom>
        </p:spPr>
      </p:pic>
      <p:pic>
        <p:nvPicPr>
          <p:cNvPr id="74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276766" y="5291967"/>
            <a:ext cx="536966" cy="53696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2032925" y="5805762"/>
            <a:ext cx="1035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28578" y="39794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Change set</a:t>
            </a:r>
          </a:p>
        </p:txBody>
      </p:sp>
      <p:pic>
        <p:nvPicPr>
          <p:cNvPr id="78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29385" y="4006115"/>
            <a:ext cx="4699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11423" y="3938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59058" y="45128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 </a:t>
            </a:r>
          </a:p>
          <a:p>
            <a:pPr algn="ctr"/>
            <a:r>
              <a:rPr lang="en-US" sz="1400" dirty="0"/>
              <a:t>Approval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841903" y="4578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Action-2: </a:t>
            </a:r>
          </a:p>
        </p:txBody>
      </p:sp>
      <p:pic>
        <p:nvPicPr>
          <p:cNvPr id="83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916152" y="4551678"/>
            <a:ext cx="563880" cy="56388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871748" y="5444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Action-3: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779559" y="5836690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Execute</a:t>
            </a:r>
          </a:p>
          <a:p>
            <a:pPr algn="ctr"/>
            <a:r>
              <a:rPr lang="en-US" sz="1400" dirty="0"/>
              <a:t>Change set</a:t>
            </a:r>
          </a:p>
        </p:txBody>
      </p:sp>
      <p:cxnSp>
        <p:nvCxnSpPr>
          <p:cNvPr id="17" name="Straight Arrow Connector 16"/>
          <p:cNvCxnSpPr>
            <a:stCxn id="83" idx="3"/>
            <a:endCxn id="89" idx="1"/>
          </p:cNvCxnSpPr>
          <p:nvPr/>
        </p:nvCxnSpPr>
        <p:spPr>
          <a:xfrm>
            <a:off x="12480032" y="4833618"/>
            <a:ext cx="1092846" cy="17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735223" y="4533156"/>
            <a:ext cx="3291232" cy="14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9" idx="1"/>
            <a:endCxn id="49" idx="3"/>
          </p:cNvCxnSpPr>
          <p:nvPr/>
        </p:nvCxnSpPr>
        <p:spPr>
          <a:xfrm>
            <a:off x="9727324" y="5226654"/>
            <a:ext cx="3295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548418" y="219637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</a:t>
            </a:r>
          </a:p>
          <a:p>
            <a:pPr algn="ctr"/>
            <a:r>
              <a:rPr lang="en-US" sz="1400" dirty="0"/>
              <a:t>Stack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59023" y="17283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629111" y="5039358"/>
            <a:ext cx="3422909" cy="30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61" idx="0"/>
          </p:cNvCxnSpPr>
          <p:nvPr/>
        </p:nvCxnSpPr>
        <p:spPr>
          <a:xfrm>
            <a:off x="5705257" y="2908957"/>
            <a:ext cx="2497134" cy="1398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8" idx="2"/>
            <a:endCxn id="37" idx="0"/>
          </p:cNvCxnSpPr>
          <p:nvPr/>
        </p:nvCxnSpPr>
        <p:spPr>
          <a:xfrm flipH="1">
            <a:off x="3451019" y="2908957"/>
            <a:ext cx="2254238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8" idx="2"/>
            <a:endCxn id="44" idx="0"/>
          </p:cNvCxnSpPr>
          <p:nvPr/>
        </p:nvCxnSpPr>
        <p:spPr>
          <a:xfrm flipH="1">
            <a:off x="5086588" y="2908957"/>
            <a:ext cx="61866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8" idx="2"/>
            <a:endCxn id="45" idx="0"/>
          </p:cNvCxnSpPr>
          <p:nvPr/>
        </p:nvCxnSpPr>
        <p:spPr>
          <a:xfrm>
            <a:off x="5705257" y="2908957"/>
            <a:ext cx="83267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8" idx="3"/>
          </p:cNvCxnSpPr>
          <p:nvPr/>
        </p:nvCxnSpPr>
        <p:spPr>
          <a:xfrm flipV="1">
            <a:off x="6131977" y="2457985"/>
            <a:ext cx="3647582" cy="24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8" idx="3"/>
          </p:cNvCxnSpPr>
          <p:nvPr/>
        </p:nvCxnSpPr>
        <p:spPr>
          <a:xfrm>
            <a:off x="6131977" y="2482237"/>
            <a:ext cx="3595347" cy="129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816812" y="3357330"/>
            <a:ext cx="1120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Stage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7120869" y="2212654"/>
            <a:ext cx="916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Stage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899489" y="3977966"/>
            <a:ext cx="99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Build Stage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941819" y="2953365"/>
            <a:ext cx="96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 Stage</a:t>
            </a:r>
          </a:p>
        </p:txBody>
      </p:sp>
      <p:sp>
        <p:nvSpPr>
          <p:cNvPr id="87" name="Subtitle 2">
            <a:extLst>
              <a:ext uri="{FF2B5EF4-FFF2-40B4-BE49-F238E27FC236}">
                <a16:creationId xmlns:a16="http://schemas.microsoft.com/office/drawing/2014/main" id="{6978E0B7-1576-F142-B409-FA749D75877A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9701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39" grpId="0"/>
      <p:bldP spid="42" grpId="0"/>
      <p:bldP spid="46" grpId="0"/>
      <p:bldP spid="57" grpId="0"/>
      <p:bldP spid="60" grpId="0"/>
      <p:bldP spid="77" grpId="0" animBg="1"/>
      <p:bldP spid="82" grpId="0"/>
      <p:bldP spid="90" grpId="0"/>
      <p:bldP spid="36" grpId="0"/>
      <p:bldP spid="40" grpId="0"/>
      <p:bldP spid="43" grpId="0"/>
      <p:bldP spid="49" grpId="0" animBg="1"/>
      <p:bldP spid="50" grpId="0"/>
      <p:bldP spid="53" grpId="0"/>
      <p:bldP spid="62" grpId="0"/>
      <p:bldP spid="64" grpId="0"/>
      <p:bldP spid="67" grpId="0"/>
      <p:bldP spid="69" grpId="0"/>
      <p:bldP spid="70" grpId="0"/>
      <p:bldP spid="72" grpId="0"/>
      <p:bldP spid="75" grpId="0"/>
      <p:bldP spid="76" grpId="0"/>
      <p:bldP spid="10" grpId="0"/>
      <p:bldP spid="79" grpId="0"/>
      <p:bldP spid="81" grpId="0"/>
      <p:bldP spid="84" grpId="0"/>
      <p:bldP spid="85" grpId="0"/>
      <p:bldP spid="92" grpId="0"/>
      <p:bldP spid="94" grpId="0"/>
      <p:bldP spid="106" grpId="0"/>
      <p:bldP spid="107" grpId="0"/>
      <p:bldP spid="108" grpId="0"/>
      <p:bldP spid="10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70704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70703"/>
            <a:ext cx="11091189" cy="6818816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260646" y="4289063"/>
            <a:ext cx="1153328" cy="8264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284421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9122" y="2482237"/>
            <a:ext cx="1132105" cy="37241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43784" y="439488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 flipH="1">
            <a:off x="837310" y="3715405"/>
            <a:ext cx="28846" cy="57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6213" y="1166944"/>
            <a:ext cx="7091627" cy="5828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68844" y="1179922"/>
            <a:ext cx="298710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 CD IAC Pipeline Stack</a:t>
            </a:r>
          </a:p>
        </p:txBody>
      </p: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428088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506429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5081350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4280881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428088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506859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4707601"/>
            <a:ext cx="5979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7" idx="3"/>
            <a:endCxn id="44" idx="1"/>
          </p:cNvCxnSpPr>
          <p:nvPr/>
        </p:nvCxnSpPr>
        <p:spPr>
          <a:xfrm>
            <a:off x="3877739" y="4707601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</p:cNvCxnSpPr>
          <p:nvPr/>
        </p:nvCxnSpPr>
        <p:spPr>
          <a:xfrm>
            <a:off x="6964656" y="470760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7" idx="1"/>
          </p:cNvCxnSpPr>
          <p:nvPr/>
        </p:nvCxnSpPr>
        <p:spPr>
          <a:xfrm>
            <a:off x="1398208" y="4702311"/>
            <a:ext cx="1626091" cy="5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90162" y="1725225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8537" y="2055517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6864240" y="514143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671" y="4307468"/>
            <a:ext cx="853440" cy="85344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9727324" y="1200279"/>
            <a:ext cx="3295618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063719" y="1135294"/>
            <a:ext cx="229037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Staging VPC Stack</a:t>
            </a:r>
          </a:p>
        </p:txBody>
      </p:sp>
      <p:pic>
        <p:nvPicPr>
          <p:cNvPr id="8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28748" y="1214092"/>
            <a:ext cx="563880" cy="563880"/>
          </a:xfrm>
          <a:prstGeom prst="rect">
            <a:avLst/>
          </a:prstGeom>
        </p:spPr>
      </p:pic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1260878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878" y="4555427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2502" y="5238301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/>
          </a:bodyPr>
          <a:lstStyle/>
          <a:p>
            <a:r>
              <a:rPr lang="en-US" sz="3600" b="1" dirty="0"/>
              <a:t>Infrastructure as Code – CFN Template creation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2406458" y="6382337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3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6813" y="5713595"/>
            <a:ext cx="830369" cy="8303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5088698" y="6382337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29053" y="5713595"/>
            <a:ext cx="830369" cy="830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618538" y="635074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CloudFormation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8893" y="5728835"/>
            <a:ext cx="830369" cy="83036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9727324" y="3458147"/>
            <a:ext cx="3295618" cy="353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063719" y="3429307"/>
            <a:ext cx="19883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 VPC Stack</a:t>
            </a:r>
          </a:p>
        </p:txBody>
      </p:sp>
      <p:pic>
        <p:nvPicPr>
          <p:cNvPr id="5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3492879"/>
            <a:ext cx="563880" cy="563880"/>
          </a:xfrm>
          <a:prstGeom prst="rect">
            <a:avLst/>
          </a:prstGeom>
        </p:spPr>
      </p:pic>
      <p:pic>
        <p:nvPicPr>
          <p:cNvPr id="52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9544" y="1590074"/>
            <a:ext cx="581258" cy="5812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208855" y="2134350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339665" y="2737922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63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88512" y="2402487"/>
            <a:ext cx="469900" cy="4699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9856508" y="289136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65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59544" y="2375493"/>
            <a:ext cx="594209" cy="594209"/>
          </a:xfrm>
          <a:prstGeom prst="rect">
            <a:avLst/>
          </a:prstGeom>
        </p:spPr>
      </p:pic>
      <p:pic>
        <p:nvPicPr>
          <p:cNvPr id="66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621446" y="1590074"/>
            <a:ext cx="536966" cy="53696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208189" y="2103869"/>
            <a:ext cx="1421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pic>
        <p:nvPicPr>
          <p:cNvPr id="68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4864" y="5291967"/>
            <a:ext cx="581258" cy="5812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864175" y="583624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994985" y="643981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71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343832" y="6104380"/>
            <a:ext cx="469900" cy="4699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10511828" y="659325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73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14864" y="6077386"/>
            <a:ext cx="594209" cy="594209"/>
          </a:xfrm>
          <a:prstGeom prst="rect">
            <a:avLst/>
          </a:prstGeom>
        </p:spPr>
      </p:pic>
      <p:pic>
        <p:nvPicPr>
          <p:cNvPr id="74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276766" y="5291967"/>
            <a:ext cx="536966" cy="53696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558709" y="5821002"/>
            <a:ext cx="20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28578" y="39794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Change set</a:t>
            </a:r>
          </a:p>
        </p:txBody>
      </p:sp>
      <p:pic>
        <p:nvPicPr>
          <p:cNvPr id="78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29385" y="4006115"/>
            <a:ext cx="4699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11423" y="3938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59058" y="45128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 </a:t>
            </a:r>
          </a:p>
          <a:p>
            <a:pPr algn="ctr"/>
            <a:r>
              <a:rPr lang="en-US" sz="1400" dirty="0"/>
              <a:t>Approval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841903" y="4578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Action-2: </a:t>
            </a:r>
          </a:p>
        </p:txBody>
      </p:sp>
      <p:pic>
        <p:nvPicPr>
          <p:cNvPr id="83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916152" y="4551678"/>
            <a:ext cx="563880" cy="56388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871748" y="5444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Action-3: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779559" y="5836690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Execute</a:t>
            </a:r>
          </a:p>
          <a:p>
            <a:pPr algn="ctr"/>
            <a:r>
              <a:rPr lang="en-US" sz="1400" dirty="0"/>
              <a:t>Change set</a:t>
            </a:r>
          </a:p>
        </p:txBody>
      </p:sp>
      <p:cxnSp>
        <p:nvCxnSpPr>
          <p:cNvPr id="17" name="Straight Arrow Connector 16"/>
          <p:cNvCxnSpPr>
            <a:stCxn id="83" idx="3"/>
            <a:endCxn id="89" idx="1"/>
          </p:cNvCxnSpPr>
          <p:nvPr/>
        </p:nvCxnSpPr>
        <p:spPr>
          <a:xfrm>
            <a:off x="12480032" y="4833618"/>
            <a:ext cx="1092846" cy="17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735223" y="4533156"/>
            <a:ext cx="3291232" cy="14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9" idx="1"/>
            <a:endCxn id="49" idx="3"/>
          </p:cNvCxnSpPr>
          <p:nvPr/>
        </p:nvCxnSpPr>
        <p:spPr>
          <a:xfrm>
            <a:off x="9727324" y="5226654"/>
            <a:ext cx="3295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548418" y="2182562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</a:t>
            </a:r>
          </a:p>
          <a:p>
            <a:pPr algn="ctr"/>
            <a:r>
              <a:rPr lang="en-US" sz="1400" dirty="0"/>
              <a:t>Stack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59023" y="17145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629111" y="5039358"/>
            <a:ext cx="3422909" cy="30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61" idx="0"/>
          </p:cNvCxnSpPr>
          <p:nvPr/>
        </p:nvCxnSpPr>
        <p:spPr>
          <a:xfrm>
            <a:off x="5705257" y="2908957"/>
            <a:ext cx="2497134" cy="1398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8" idx="2"/>
            <a:endCxn id="37" idx="0"/>
          </p:cNvCxnSpPr>
          <p:nvPr/>
        </p:nvCxnSpPr>
        <p:spPr>
          <a:xfrm flipH="1">
            <a:off x="3451019" y="2908957"/>
            <a:ext cx="2254238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8" idx="2"/>
            <a:endCxn id="44" idx="0"/>
          </p:cNvCxnSpPr>
          <p:nvPr/>
        </p:nvCxnSpPr>
        <p:spPr>
          <a:xfrm flipH="1">
            <a:off x="5086588" y="2908957"/>
            <a:ext cx="61866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8" idx="2"/>
            <a:endCxn id="45" idx="0"/>
          </p:cNvCxnSpPr>
          <p:nvPr/>
        </p:nvCxnSpPr>
        <p:spPr>
          <a:xfrm>
            <a:off x="5705257" y="2908957"/>
            <a:ext cx="83267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6131977" y="2444172"/>
            <a:ext cx="3647582" cy="24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8" idx="3"/>
          </p:cNvCxnSpPr>
          <p:nvPr/>
        </p:nvCxnSpPr>
        <p:spPr>
          <a:xfrm>
            <a:off x="6131977" y="2482237"/>
            <a:ext cx="3595347" cy="129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16812" y="3357330"/>
            <a:ext cx="1120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Stage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20869" y="2212654"/>
            <a:ext cx="916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Stage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899489" y="3977966"/>
            <a:ext cx="99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Build Stage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941819" y="2953365"/>
            <a:ext cx="96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 Stage</a:t>
            </a:r>
          </a:p>
        </p:txBody>
      </p:sp>
      <p:sp>
        <p:nvSpPr>
          <p:cNvPr id="96" name="Subtitle 2">
            <a:extLst>
              <a:ext uri="{FF2B5EF4-FFF2-40B4-BE49-F238E27FC236}">
                <a16:creationId xmlns:a16="http://schemas.microsoft.com/office/drawing/2014/main" id="{DA927358-4E91-A647-920C-49F78F15C71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50029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1" grpId="0" animBg="1"/>
      <p:bldP spid="12" grpId="0"/>
      <p:bldP spid="39" grpId="0"/>
      <p:bldP spid="42" grpId="0"/>
      <p:bldP spid="46" grpId="0"/>
      <p:bldP spid="57" grpId="0"/>
      <p:bldP spid="60" grpId="0"/>
      <p:bldP spid="77" grpId="0" animBg="1"/>
      <p:bldP spid="82" grpId="0"/>
      <p:bldP spid="90" grpId="0"/>
      <p:bldP spid="36" grpId="0"/>
      <p:bldP spid="40" grpId="0"/>
      <p:bldP spid="43" grpId="0"/>
      <p:bldP spid="49" grpId="0" animBg="1"/>
      <p:bldP spid="50" grpId="0"/>
      <p:bldP spid="53" grpId="0"/>
      <p:bldP spid="62" grpId="0"/>
      <p:bldP spid="64" grpId="0"/>
      <p:bldP spid="67" grpId="0"/>
      <p:bldP spid="69" grpId="0"/>
      <p:bldP spid="70" grpId="0"/>
      <p:bldP spid="72" grpId="0"/>
      <p:bldP spid="75" grpId="0"/>
      <p:bldP spid="76" grpId="0"/>
      <p:bldP spid="10" grpId="0"/>
      <p:bldP spid="79" grpId="0"/>
      <p:bldP spid="81" grpId="0"/>
      <p:bldP spid="84" grpId="0"/>
      <p:bldP spid="85" grpId="0"/>
      <p:bldP spid="92" grpId="0"/>
      <p:bldP spid="94" grpId="0"/>
      <p:bldP spid="3" grpId="0"/>
      <p:bldP spid="80" grpId="0"/>
      <p:bldP spid="91" grpId="0"/>
      <p:bldP spid="9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9">
            <a:extLst>
              <a:ext uri="{FF2B5EF4-FFF2-40B4-BE49-F238E27FC236}">
                <a16:creationId xmlns:a16="http://schemas.microsoft.com/office/drawing/2014/main" id="{500C2653-A06A-354F-97A7-93DD33AFA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2306" y="770704"/>
            <a:ext cx="396240" cy="396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5FA3DF-AAD9-2A40-8928-45DEB6D047C9}"/>
              </a:ext>
            </a:extLst>
          </p:cNvPr>
          <p:cNvSpPr/>
          <p:nvPr/>
        </p:nvSpPr>
        <p:spPr>
          <a:xfrm>
            <a:off x="2106651" y="770703"/>
            <a:ext cx="11091189" cy="6544497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0" tIns="109728" rIns="109728" bIns="5486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ln w="0"/>
                <a:solidFill>
                  <a:sysClr val="windowText" lastClr="000000"/>
                </a:solidFill>
              </a:rPr>
              <a:t>AWS Cloud</a:t>
            </a:r>
          </a:p>
        </p:txBody>
      </p:sp>
      <p:sp>
        <p:nvSpPr>
          <p:cNvPr id="8" name="Can 7"/>
          <p:cNvSpPr/>
          <p:nvPr/>
        </p:nvSpPr>
        <p:spPr>
          <a:xfrm>
            <a:off x="260646" y="4289063"/>
            <a:ext cx="1153328" cy="82649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800" dirty="0"/>
              <a:t>Local Git Repo</a:t>
            </a:r>
          </a:p>
        </p:txBody>
      </p:sp>
      <p:pic>
        <p:nvPicPr>
          <p:cNvPr id="14" name="Picture 16" descr="Image result for developer smile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2844217"/>
            <a:ext cx="871189" cy="8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39122" y="2482237"/>
            <a:ext cx="1132105" cy="37241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Developer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43784" y="4394881"/>
            <a:ext cx="704424" cy="406265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900" dirty="0"/>
              <a:t>push</a:t>
            </a:r>
          </a:p>
        </p:txBody>
      </p:sp>
      <p:cxnSp>
        <p:nvCxnSpPr>
          <p:cNvPr id="59" name="Straight Arrow Connector 58"/>
          <p:cNvCxnSpPr>
            <a:endCxn id="8" idx="1"/>
          </p:cNvCxnSpPr>
          <p:nvPr/>
        </p:nvCxnSpPr>
        <p:spPr>
          <a:xfrm flipH="1">
            <a:off x="837310" y="3715405"/>
            <a:ext cx="28846" cy="573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96213" y="1166944"/>
            <a:ext cx="7091627" cy="5828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68844" y="1179922"/>
            <a:ext cx="2987100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 CD IAC Pipeline Stack</a:t>
            </a:r>
          </a:p>
        </p:txBody>
      </p:sp>
      <p:pic>
        <p:nvPicPr>
          <p:cNvPr id="37" name="Graphic 60">
            <a:extLst>
              <a:ext uri="{FF2B5EF4-FFF2-40B4-BE49-F238E27FC236}">
                <a16:creationId xmlns:a16="http://schemas.microsoft.com/office/drawing/2014/main" id="{BC4D486E-DF5A-6D46-9521-4D71139B9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4299" y="4280881"/>
            <a:ext cx="853440" cy="85344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7F12A07-16EE-A24A-BE74-B297DED7602D}"/>
              </a:ext>
            </a:extLst>
          </p:cNvPr>
          <p:cNvSpPr txBox="1"/>
          <p:nvPr/>
        </p:nvSpPr>
        <p:spPr>
          <a:xfrm>
            <a:off x="2554854" y="5064296"/>
            <a:ext cx="1985801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CodeCommit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E76CC08-399C-2A4A-B22E-6928FAFCABA2}"/>
              </a:ext>
            </a:extLst>
          </p:cNvPr>
          <p:cNvSpPr txBox="1"/>
          <p:nvPr/>
        </p:nvSpPr>
        <p:spPr>
          <a:xfrm>
            <a:off x="4315756" y="5056695"/>
            <a:ext cx="1599804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</p:txBody>
      </p:sp>
      <p:pic>
        <p:nvPicPr>
          <p:cNvPr id="44" name="Graphic 58">
            <a:extLst>
              <a:ext uri="{FF2B5EF4-FFF2-40B4-BE49-F238E27FC236}">
                <a16:creationId xmlns:a16="http://schemas.microsoft.com/office/drawing/2014/main" id="{7D5BA7D5-CD7B-E64D-B3F4-DE86C7C63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868" y="4256226"/>
            <a:ext cx="853440" cy="85344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77480BA-A3A6-9E4A-9AF3-6770D1E63B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216" y="4280881"/>
            <a:ext cx="853440" cy="8534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2102B6A-E0DE-BF47-806D-D37ACFEA5A70}"/>
              </a:ext>
            </a:extLst>
          </p:cNvPr>
          <p:cNvSpPr txBox="1"/>
          <p:nvPr/>
        </p:nvSpPr>
        <p:spPr>
          <a:xfrm>
            <a:off x="5811501" y="5068590"/>
            <a:ext cx="1593668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Simple Storage </a:t>
            </a:r>
          </a:p>
          <a:p>
            <a:pPr algn="ctr"/>
            <a:r>
              <a:rPr lang="en-US" sz="1700" dirty="0"/>
              <a:t>Service (S3)</a:t>
            </a:r>
          </a:p>
        </p:txBody>
      </p:sp>
      <p:cxnSp>
        <p:nvCxnSpPr>
          <p:cNvPr id="47" name="Straight Arrow Connector 46"/>
          <p:cNvCxnSpPr>
            <a:stCxn id="44" idx="3"/>
            <a:endCxn id="45" idx="1"/>
          </p:cNvCxnSpPr>
          <p:nvPr/>
        </p:nvCxnSpPr>
        <p:spPr>
          <a:xfrm>
            <a:off x="5513308" y="4682946"/>
            <a:ext cx="597908" cy="246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4" idx="1"/>
          </p:cNvCxnSpPr>
          <p:nvPr/>
        </p:nvCxnSpPr>
        <p:spPr>
          <a:xfrm>
            <a:off x="3877739" y="4682946"/>
            <a:ext cx="78212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5" idx="3"/>
          </p:cNvCxnSpPr>
          <p:nvPr/>
        </p:nvCxnSpPr>
        <p:spPr>
          <a:xfrm>
            <a:off x="6964656" y="4707601"/>
            <a:ext cx="769555" cy="5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7" idx="1"/>
          </p:cNvCxnSpPr>
          <p:nvPr/>
        </p:nvCxnSpPr>
        <p:spPr>
          <a:xfrm>
            <a:off x="1398208" y="4702311"/>
            <a:ext cx="1626091" cy="5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0DA3940-85A3-3343-A668-675C4E2C0512}"/>
              </a:ext>
            </a:extLst>
          </p:cNvPr>
          <p:cNvSpPr txBox="1"/>
          <p:nvPr/>
        </p:nvSpPr>
        <p:spPr>
          <a:xfrm>
            <a:off x="4790162" y="1725225"/>
            <a:ext cx="1717772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</p:txBody>
      </p:sp>
      <p:pic>
        <p:nvPicPr>
          <p:cNvPr id="58" name="Graphic 24">
            <a:extLst>
              <a:ext uri="{FF2B5EF4-FFF2-40B4-BE49-F238E27FC236}">
                <a16:creationId xmlns:a16="http://schemas.microsoft.com/office/drawing/2014/main" id="{436AF062-AAD4-F44B-BC76-9EEE592D9F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8537" y="2055517"/>
            <a:ext cx="853440" cy="85344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8809D90-4098-7446-82E0-DC22E47525B7}"/>
              </a:ext>
            </a:extLst>
          </p:cNvPr>
          <p:cNvSpPr txBox="1"/>
          <p:nvPr/>
        </p:nvSpPr>
        <p:spPr>
          <a:xfrm>
            <a:off x="6875072" y="5141431"/>
            <a:ext cx="2661445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Simple Notification</a:t>
            </a:r>
          </a:p>
          <a:p>
            <a:pPr algn="ctr"/>
            <a:r>
              <a:rPr lang="en-US" sz="17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 Service</a:t>
            </a:r>
          </a:p>
        </p:txBody>
      </p:sp>
      <p:pic>
        <p:nvPicPr>
          <p:cNvPr id="61" name="Graphic 33">
            <a:extLst>
              <a:ext uri="{FF2B5EF4-FFF2-40B4-BE49-F238E27FC236}">
                <a16:creationId xmlns:a16="http://schemas.microsoft.com/office/drawing/2014/main" id="{94BAF6D0-D90F-2940-B54C-F4A09CDD09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86503" y="4307468"/>
            <a:ext cx="853440" cy="853440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9727324" y="1214092"/>
            <a:ext cx="3295618" cy="2024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063719" y="1149107"/>
            <a:ext cx="229037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Staging VPC Stack</a:t>
            </a:r>
          </a:p>
        </p:txBody>
      </p:sp>
      <p:pic>
        <p:nvPicPr>
          <p:cNvPr id="87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728748" y="1214092"/>
            <a:ext cx="563880" cy="563880"/>
          </a:xfrm>
          <a:prstGeom prst="rect">
            <a:avLst/>
          </a:prstGeom>
        </p:spPr>
      </p:pic>
      <p:pic>
        <p:nvPicPr>
          <p:cNvPr id="88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1274691"/>
            <a:ext cx="563880" cy="563880"/>
          </a:xfrm>
          <a:prstGeom prst="rect">
            <a:avLst/>
          </a:prstGeom>
        </p:spPr>
      </p:pic>
      <p:pic>
        <p:nvPicPr>
          <p:cNvPr id="89" name="Picture 16" descr="Image result for developer smiley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2878" y="4555427"/>
            <a:ext cx="591044" cy="5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/>
          <p:cNvSpPr txBox="1"/>
          <p:nvPr/>
        </p:nvSpPr>
        <p:spPr>
          <a:xfrm>
            <a:off x="13312502" y="5238301"/>
            <a:ext cx="1244251" cy="634020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1700" dirty="0"/>
              <a:t>Authorized </a:t>
            </a:r>
          </a:p>
          <a:p>
            <a:r>
              <a:rPr lang="en-US" sz="1700" dirty="0"/>
              <a:t>   Approver</a:t>
            </a:r>
          </a:p>
        </p:txBody>
      </p:sp>
      <p:sp>
        <p:nvSpPr>
          <p:cNvPr id="97" name="Title 3"/>
          <p:cNvSpPr>
            <a:spLocks noGrp="1"/>
          </p:cNvSpPr>
          <p:nvPr>
            <p:ph type="title"/>
          </p:nvPr>
        </p:nvSpPr>
        <p:spPr>
          <a:xfrm>
            <a:off x="1005840" y="14827"/>
            <a:ext cx="12618720" cy="666908"/>
          </a:xfrm>
        </p:spPr>
        <p:txBody>
          <a:bodyPr>
            <a:normAutofit/>
          </a:bodyPr>
          <a:lstStyle/>
          <a:p>
            <a:r>
              <a:rPr lang="en-US" sz="3600" b="1" dirty="0"/>
              <a:t>Infrastructure as Code – Execution Flow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240645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CodeBuild</a:t>
            </a:r>
          </a:p>
          <a:p>
            <a:pPr algn="ctr"/>
            <a:r>
              <a:rPr lang="en-US" sz="1700" dirty="0"/>
              <a:t>Service Role</a:t>
            </a:r>
          </a:p>
        </p:txBody>
      </p:sp>
      <p:pic>
        <p:nvPicPr>
          <p:cNvPr id="3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46813" y="5642103"/>
            <a:ext cx="830369" cy="83036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5088698" y="633550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CodePipeline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1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29053" y="5666758"/>
            <a:ext cx="830369" cy="83036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41C43ED-BD99-224E-B463-09CEE565A4E1}"/>
              </a:ext>
            </a:extLst>
          </p:cNvPr>
          <p:cNvSpPr txBox="1"/>
          <p:nvPr/>
        </p:nvSpPr>
        <p:spPr>
          <a:xfrm>
            <a:off x="7618538" y="6350740"/>
            <a:ext cx="1885230" cy="634020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CloudFormation</a:t>
            </a:r>
          </a:p>
          <a:p>
            <a:pPr algn="ctr"/>
            <a:r>
              <a:rPr lang="en-US" sz="1700" dirty="0"/>
              <a:t>Role</a:t>
            </a:r>
          </a:p>
        </p:txBody>
      </p:sp>
      <p:pic>
        <p:nvPicPr>
          <p:cNvPr id="48" name="Graphic 54">
            <a:extLst>
              <a:ext uri="{FF2B5EF4-FFF2-40B4-BE49-F238E27FC236}">
                <a16:creationId xmlns:a16="http://schemas.microsoft.com/office/drawing/2014/main" id="{50E1591F-DA4C-934C-BDCB-2E69767A65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58893" y="5681998"/>
            <a:ext cx="830369" cy="83036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9727324" y="3458147"/>
            <a:ext cx="3295618" cy="35370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063719" y="3429307"/>
            <a:ext cx="1988301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Prod VPC Stack</a:t>
            </a:r>
          </a:p>
        </p:txBody>
      </p:sp>
      <p:pic>
        <p:nvPicPr>
          <p:cNvPr id="51" name="Graphic 43">
            <a:extLst>
              <a:ext uri="{FF2B5EF4-FFF2-40B4-BE49-F238E27FC236}">
                <a16:creationId xmlns:a16="http://schemas.microsoft.com/office/drawing/2014/main" id="{9F15BCF3-02F1-4947-B330-E7DC1965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415759" y="3492879"/>
            <a:ext cx="563880" cy="563880"/>
          </a:xfrm>
          <a:prstGeom prst="rect">
            <a:avLst/>
          </a:prstGeom>
        </p:spPr>
      </p:pic>
      <p:pic>
        <p:nvPicPr>
          <p:cNvPr id="52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59544" y="1603887"/>
            <a:ext cx="581258" cy="581258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208855" y="214816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339665" y="275173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63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688512" y="2416300"/>
            <a:ext cx="469900" cy="4699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9856508" y="290517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65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59544" y="2389306"/>
            <a:ext cx="594209" cy="594209"/>
          </a:xfrm>
          <a:prstGeom prst="rect">
            <a:avLst/>
          </a:prstGeom>
        </p:spPr>
      </p:pic>
      <p:pic>
        <p:nvPicPr>
          <p:cNvPr id="66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621446" y="1603887"/>
            <a:ext cx="536966" cy="53696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903389" y="2132922"/>
            <a:ext cx="20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pic>
        <p:nvPicPr>
          <p:cNvPr id="68" name="Graphic 52">
            <a:extLst>
              <a:ext uri="{FF2B5EF4-FFF2-40B4-BE49-F238E27FC236}">
                <a16:creationId xmlns:a16="http://schemas.microsoft.com/office/drawing/2014/main" id="{A7A25601-83A1-0646-AF41-0B5079484B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314864" y="5291967"/>
            <a:ext cx="581258" cy="5812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0864175" y="5836243"/>
            <a:ext cx="1535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VPC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58057D-6A5F-6F4D-9085-61892FD1C93F}"/>
              </a:ext>
            </a:extLst>
          </p:cNvPr>
          <p:cNvSpPr txBox="1"/>
          <p:nvPr/>
        </p:nvSpPr>
        <p:spPr>
          <a:xfrm>
            <a:off x="11994985" y="6439815"/>
            <a:ext cx="125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Internet gateway</a:t>
            </a:r>
          </a:p>
        </p:txBody>
      </p:sp>
      <p:pic>
        <p:nvPicPr>
          <p:cNvPr id="71" name="Graphic 36">
            <a:extLst>
              <a:ext uri="{FF2B5EF4-FFF2-40B4-BE49-F238E27FC236}">
                <a16:creationId xmlns:a16="http://schemas.microsoft.com/office/drawing/2014/main" id="{C0B1BB45-DA56-DF48-9E1C-8C70E223D5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2343832" y="6104380"/>
            <a:ext cx="469900" cy="4699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9A67988C-0027-D14F-AD99-7A65A23E3DA5}"/>
              </a:ext>
            </a:extLst>
          </p:cNvPr>
          <p:cNvSpPr txBox="1"/>
          <p:nvPr/>
        </p:nvSpPr>
        <p:spPr>
          <a:xfrm>
            <a:off x="10511828" y="6593257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 table</a:t>
            </a:r>
          </a:p>
        </p:txBody>
      </p:sp>
      <p:pic>
        <p:nvPicPr>
          <p:cNvPr id="73" name="Graphic 39">
            <a:extLst>
              <a:ext uri="{FF2B5EF4-FFF2-40B4-BE49-F238E27FC236}">
                <a16:creationId xmlns:a16="http://schemas.microsoft.com/office/drawing/2014/main" id="{E34DF3A1-F1A2-2D4F-9ADC-3DD480B517C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314864" y="6077386"/>
            <a:ext cx="594209" cy="594209"/>
          </a:xfrm>
          <a:prstGeom prst="rect">
            <a:avLst/>
          </a:prstGeom>
        </p:spPr>
      </p:pic>
      <p:pic>
        <p:nvPicPr>
          <p:cNvPr id="74" name="Graphic 10">
            <a:extLst>
              <a:ext uri="{FF2B5EF4-FFF2-40B4-BE49-F238E27FC236}">
                <a16:creationId xmlns:a16="http://schemas.microsoft.com/office/drawing/2014/main" id="{89B99B74-19F0-0B4B-85E3-A09DF2519E4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276766" y="5291967"/>
            <a:ext cx="536966" cy="53696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8493F85-0788-B14E-AA06-484C3E93C5D7}"/>
              </a:ext>
            </a:extLst>
          </p:cNvPr>
          <p:cNvSpPr txBox="1"/>
          <p:nvPr/>
        </p:nvSpPr>
        <p:spPr>
          <a:xfrm>
            <a:off x="11558709" y="5821002"/>
            <a:ext cx="20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Subnet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28578" y="39794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Change set</a:t>
            </a:r>
          </a:p>
        </p:txBody>
      </p:sp>
      <p:pic>
        <p:nvPicPr>
          <p:cNvPr id="78" name="Graphic 39">
            <a:extLst>
              <a:ext uri="{FF2B5EF4-FFF2-40B4-BE49-F238E27FC236}">
                <a16:creationId xmlns:a16="http://schemas.microsoft.com/office/drawing/2014/main" id="{5753FFE5-7A27-BA49-BBE0-045FD210A6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29385" y="4006115"/>
            <a:ext cx="469900" cy="469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11423" y="39381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10869890" y="451285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 </a:t>
            </a:r>
          </a:p>
          <a:p>
            <a:pPr algn="ctr"/>
            <a:r>
              <a:rPr lang="en-US" sz="1400" dirty="0"/>
              <a:t>Approval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852735" y="45782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Action-2: </a:t>
            </a:r>
          </a:p>
        </p:txBody>
      </p:sp>
      <p:pic>
        <p:nvPicPr>
          <p:cNvPr id="83" name="Graphic 25">
            <a:extLst>
              <a:ext uri="{FF2B5EF4-FFF2-40B4-BE49-F238E27FC236}">
                <a16:creationId xmlns:a16="http://schemas.microsoft.com/office/drawing/2014/main" id="{57ADF64B-595E-054C-B54B-9A2143D30E1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1926984" y="4551678"/>
            <a:ext cx="563880" cy="56388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871748" y="54449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Action-3: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779559" y="5836690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Execute</a:t>
            </a:r>
          </a:p>
          <a:p>
            <a:pPr algn="ctr"/>
            <a:r>
              <a:rPr lang="en-US" sz="1400" dirty="0"/>
              <a:t>Change set</a:t>
            </a:r>
          </a:p>
        </p:txBody>
      </p:sp>
      <p:cxnSp>
        <p:nvCxnSpPr>
          <p:cNvPr id="17" name="Straight Arrow Connector 16"/>
          <p:cNvCxnSpPr>
            <a:stCxn id="83" idx="3"/>
            <a:endCxn id="89" idx="1"/>
          </p:cNvCxnSpPr>
          <p:nvPr/>
        </p:nvCxnSpPr>
        <p:spPr>
          <a:xfrm>
            <a:off x="12490864" y="4833618"/>
            <a:ext cx="1082014" cy="17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746055" y="4533156"/>
            <a:ext cx="3291232" cy="145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49" idx="1"/>
            <a:endCxn id="49" idx="3"/>
          </p:cNvCxnSpPr>
          <p:nvPr/>
        </p:nvCxnSpPr>
        <p:spPr>
          <a:xfrm>
            <a:off x="9727324" y="5226654"/>
            <a:ext cx="32956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59FFAD8A-7E15-8B47-8D87-4109AFAD5032}"/>
              </a:ext>
            </a:extLst>
          </p:cNvPr>
          <p:cNvSpPr txBox="1"/>
          <p:nvPr/>
        </p:nvSpPr>
        <p:spPr>
          <a:xfrm>
            <a:off x="9548418" y="2196375"/>
            <a:ext cx="122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</a:t>
            </a:r>
          </a:p>
          <a:p>
            <a:pPr algn="ctr"/>
            <a:r>
              <a:rPr lang="en-US" sz="1400" dirty="0"/>
              <a:t>Stack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59023" y="17283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Action-1: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629111" y="5039358"/>
            <a:ext cx="3422909" cy="30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61" idx="0"/>
          </p:cNvCxnSpPr>
          <p:nvPr/>
        </p:nvCxnSpPr>
        <p:spPr>
          <a:xfrm>
            <a:off x="5716089" y="2908957"/>
            <a:ext cx="2497134" cy="13985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58" idx="2"/>
            <a:endCxn id="37" idx="0"/>
          </p:cNvCxnSpPr>
          <p:nvPr/>
        </p:nvCxnSpPr>
        <p:spPr>
          <a:xfrm flipH="1">
            <a:off x="3451019" y="2908957"/>
            <a:ext cx="2254238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44" idx="0"/>
          </p:cNvCxnSpPr>
          <p:nvPr/>
        </p:nvCxnSpPr>
        <p:spPr>
          <a:xfrm flipH="1">
            <a:off x="5086588" y="2884302"/>
            <a:ext cx="61866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58" idx="2"/>
            <a:endCxn id="45" idx="0"/>
          </p:cNvCxnSpPr>
          <p:nvPr/>
        </p:nvCxnSpPr>
        <p:spPr>
          <a:xfrm>
            <a:off x="5705257" y="2908957"/>
            <a:ext cx="832679" cy="13719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8" idx="3"/>
          </p:cNvCxnSpPr>
          <p:nvPr/>
        </p:nvCxnSpPr>
        <p:spPr>
          <a:xfrm flipV="1">
            <a:off x="6131977" y="2457985"/>
            <a:ext cx="3647582" cy="242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8" idx="3"/>
          </p:cNvCxnSpPr>
          <p:nvPr/>
        </p:nvCxnSpPr>
        <p:spPr>
          <a:xfrm>
            <a:off x="6131977" y="2482237"/>
            <a:ext cx="3595347" cy="129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816812" y="3357330"/>
            <a:ext cx="1120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 Stage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120869" y="2212654"/>
            <a:ext cx="916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Test Stage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899489" y="3953311"/>
            <a:ext cx="995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Build Stage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941819" y="2953365"/>
            <a:ext cx="966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Prod Stage</a:t>
            </a:r>
          </a:p>
        </p:txBody>
      </p:sp>
      <p:sp>
        <p:nvSpPr>
          <p:cNvPr id="98" name="Subtitle 2">
            <a:extLst>
              <a:ext uri="{FF2B5EF4-FFF2-40B4-BE49-F238E27FC236}">
                <a16:creationId xmlns:a16="http://schemas.microsoft.com/office/drawing/2014/main" id="{57C3ED71-5FD3-4E4C-86BE-54D25871786C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7025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/>
      <p:bldP spid="16" grpId="0"/>
      <p:bldP spid="11" grpId="0" animBg="1"/>
      <p:bldP spid="12" grpId="0"/>
      <p:bldP spid="39" grpId="0"/>
      <p:bldP spid="42" grpId="0"/>
      <p:bldP spid="46" grpId="0"/>
      <p:bldP spid="57" grpId="0"/>
      <p:bldP spid="60" grpId="0"/>
      <p:bldP spid="77" grpId="0" animBg="1"/>
      <p:bldP spid="82" grpId="0"/>
      <p:bldP spid="90" grpId="0"/>
      <p:bldP spid="36" grpId="0"/>
      <p:bldP spid="40" grpId="0"/>
      <p:bldP spid="43" grpId="0"/>
      <p:bldP spid="49" grpId="0" animBg="1"/>
      <p:bldP spid="50" grpId="0"/>
      <p:bldP spid="53" grpId="0"/>
      <p:bldP spid="62" grpId="0"/>
      <p:bldP spid="64" grpId="0"/>
      <p:bldP spid="67" grpId="0"/>
      <p:bldP spid="69" grpId="0"/>
      <p:bldP spid="70" grpId="0"/>
      <p:bldP spid="72" grpId="0"/>
      <p:bldP spid="75" grpId="0"/>
      <p:bldP spid="76" grpId="0"/>
      <p:bldP spid="10" grpId="0"/>
      <p:bldP spid="79" grpId="0"/>
      <p:bldP spid="81" grpId="0"/>
      <p:bldP spid="84" grpId="0"/>
      <p:bldP spid="85" grpId="0"/>
      <p:bldP spid="92" grpId="0"/>
      <p:bldP spid="94" grpId="0"/>
      <p:bldP spid="80" grpId="0"/>
      <p:bldP spid="91" grpId="0"/>
      <p:bldP spid="93" grpId="0"/>
      <p:bldP spid="9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Written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58" y="1752600"/>
            <a:ext cx="3460301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24" y="1752600"/>
            <a:ext cx="3447236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843" y="1752600"/>
            <a:ext cx="3228054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412" y="1771814"/>
            <a:ext cx="343074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AD575A3-4740-D040-86D1-8FBAA585126A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7874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2611532"/>
            <a:ext cx="7970520" cy="27224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0" b="1" dirty="0">
                <a:solidFill>
                  <a:schemeClr val="accent6">
                    <a:lumMod val="75000"/>
                  </a:schemeClr>
                </a:solidFill>
              </a:rPr>
              <a:t>YAML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3E8CB3E-5524-654E-AB48-8AE10FF5C98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51659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Key Value pairs</a:t>
            </a:r>
          </a:p>
          <a:p>
            <a:r>
              <a:rPr lang="en-US" dirty="0"/>
              <a:t>YAML Lists</a:t>
            </a:r>
          </a:p>
          <a:p>
            <a:r>
              <a:rPr lang="en-US" dirty="0"/>
              <a:t>YAML Dictionary</a:t>
            </a:r>
          </a:p>
          <a:p>
            <a:r>
              <a:rPr lang="en-US" dirty="0"/>
              <a:t>YAML Lists containing Dictionaries</a:t>
            </a:r>
          </a:p>
          <a:p>
            <a:r>
              <a:rPr lang="en-US" dirty="0"/>
              <a:t>YAML Lists containing Dictionaries containing Lists</a:t>
            </a:r>
          </a:p>
          <a:p>
            <a:r>
              <a:rPr lang="en-US" dirty="0"/>
              <a:t>YAML Pipe</a:t>
            </a:r>
          </a:p>
          <a:p>
            <a:r>
              <a:rPr lang="en-US" dirty="0"/>
              <a:t>YAML Greater than Sign</a:t>
            </a:r>
          </a:p>
          <a:p>
            <a:r>
              <a:rPr lang="en-US" dirty="0"/>
              <a:t>YAML Comments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YAML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496DDE4-0B9C-1B49-B157-82DBD6823E6C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6429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AWS CloudFormation</a:t>
            </a:r>
            <a:br>
              <a:rPr lang="en-US" sz="4000" dirty="0"/>
            </a:b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918569-4CAB-F3E5-9B26-37A039162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792" y="1219200"/>
            <a:ext cx="5062330" cy="6202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93A3F-27BA-274F-E464-698F38ED6FD8}"/>
              </a:ext>
            </a:extLst>
          </p:cNvPr>
          <p:cNvSpPr txBox="1"/>
          <p:nvPr/>
        </p:nvSpPr>
        <p:spPr>
          <a:xfrm>
            <a:off x="1128703" y="127445"/>
            <a:ext cx="129730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https://docs.aws.amazon.com/AWSCloudFormation/latest/UserGuide/GettingStarted.Walkthrough.html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13303D5-AA10-3749-8D0B-CEC5CC6BE3A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39888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36" y="1821433"/>
            <a:ext cx="885444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YAML documents will be full of key value pairs.</a:t>
            </a:r>
          </a:p>
          <a:p>
            <a:r>
              <a:rPr lang="en-US" dirty="0"/>
              <a:t>Key and Value are separated by colon.</a:t>
            </a:r>
          </a:p>
          <a:p>
            <a:r>
              <a:rPr lang="en-US" dirty="0"/>
              <a:t>We must have a space after colon differentiating the value. </a:t>
            </a:r>
          </a:p>
          <a:p>
            <a:r>
              <a:rPr lang="en-US" dirty="0"/>
              <a:t>YAML Supports different data types.</a:t>
            </a:r>
          </a:p>
          <a:p>
            <a:pPr lvl="1"/>
            <a:r>
              <a:rPr lang="en-US" dirty="0"/>
              <a:t>Integer</a:t>
            </a:r>
          </a:p>
          <a:p>
            <a:pPr lvl="1"/>
            <a:r>
              <a:rPr lang="en-US" dirty="0"/>
              <a:t>Floating point Numbers</a:t>
            </a:r>
          </a:p>
          <a:p>
            <a:pPr lvl="1"/>
            <a:r>
              <a:rPr lang="en-US" dirty="0"/>
              <a:t>Strings</a:t>
            </a:r>
          </a:p>
          <a:p>
            <a:pPr lvl="1"/>
            <a:r>
              <a:rPr lang="en-US" dirty="0"/>
              <a:t>Boolean</a:t>
            </a:r>
          </a:p>
          <a:p>
            <a:pPr lvl="1"/>
            <a:r>
              <a:rPr lang="en-US" dirty="0"/>
              <a:t>Dates  - Format: ISO 8601</a:t>
            </a:r>
          </a:p>
          <a:p>
            <a:pPr lvl="1"/>
            <a:r>
              <a:rPr lang="en-US" dirty="0"/>
              <a:t>Null values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Important Note for Strings:</a:t>
            </a:r>
            <a:r>
              <a:rPr lang="en-US" dirty="0"/>
              <a:t> Quote strings when they have special characters like colons :, braces {}, pipes |, brackets []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YAML – Key Value Pairs</a:t>
            </a:r>
          </a:p>
        </p:txBody>
      </p:sp>
      <p:sp>
        <p:nvSpPr>
          <p:cNvPr id="7" name="Rectangle 6"/>
          <p:cNvSpPr/>
          <p:nvPr/>
        </p:nvSpPr>
        <p:spPr>
          <a:xfrm>
            <a:off x="9151876" y="3200389"/>
            <a:ext cx="5273603" cy="3405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Name: </a:t>
            </a:r>
            <a:r>
              <a:rPr lang="en-US" dirty="0" err="1">
                <a:solidFill>
                  <a:schemeClr val="tx1"/>
                </a:solidFill>
              </a:rPr>
              <a:t>Nho</a:t>
            </a:r>
            <a:r>
              <a:rPr lang="en-US" dirty="0">
                <a:solidFill>
                  <a:schemeClr val="tx1"/>
                </a:solidFill>
              </a:rPr>
              <a:t> Luong</a:t>
            </a:r>
          </a:p>
          <a:p>
            <a:pPr algn="just"/>
            <a:r>
              <a:rPr lang="en-US" dirty="0">
                <a:solidFill>
                  <a:srgbClr val="0070C0"/>
                </a:solidFill>
              </a:rPr>
              <a:t>Age: </a:t>
            </a:r>
            <a:r>
              <a:rPr lang="en-US" dirty="0">
                <a:solidFill>
                  <a:schemeClr val="tx1"/>
                </a:solidFill>
              </a:rPr>
              <a:t>29</a:t>
            </a:r>
          </a:p>
          <a:p>
            <a:pPr algn="just"/>
            <a:r>
              <a:rPr lang="en-US" dirty="0" err="1">
                <a:solidFill>
                  <a:srgbClr val="0070C0"/>
                </a:solidFill>
              </a:rPr>
              <a:t>Gpa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4.2</a:t>
            </a:r>
          </a:p>
          <a:p>
            <a:pPr algn="just"/>
            <a:r>
              <a:rPr lang="en-US" dirty="0">
                <a:solidFill>
                  <a:srgbClr val="002060"/>
                </a:solidFill>
              </a:rPr>
              <a:t>Occupation</a:t>
            </a:r>
            <a:r>
              <a:rPr lang="en-US" dirty="0">
                <a:solidFill>
                  <a:srgbClr val="0070C0"/>
                </a:solidFill>
              </a:rPr>
              <a:t>: Engineer</a:t>
            </a:r>
          </a:p>
          <a:p>
            <a:pPr algn="just"/>
            <a:r>
              <a:rPr lang="en-US" dirty="0">
                <a:solidFill>
                  <a:srgbClr val="0070C0"/>
                </a:solidFill>
              </a:rPr>
              <a:t>State: </a:t>
            </a:r>
            <a:r>
              <a:rPr lang="en-US" dirty="0">
                <a:solidFill>
                  <a:schemeClr val="tx1"/>
                </a:solidFill>
              </a:rPr>
              <a:t>Ho Chi Minh'</a:t>
            </a:r>
          </a:p>
          <a:p>
            <a:pPr algn="just"/>
            <a:r>
              <a:rPr lang="en-US" dirty="0" err="1">
                <a:solidFill>
                  <a:srgbClr val="0070C0"/>
                </a:solidFill>
              </a:rPr>
              <a:t>AboutMe</a:t>
            </a:r>
            <a:r>
              <a:rPr lang="en-US" dirty="0">
                <a:solidFill>
                  <a:srgbClr val="0070C0"/>
                </a:solidFill>
              </a:rPr>
              <a:t>: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"I am a </a:t>
            </a:r>
            <a:r>
              <a:rPr lang="en-US" dirty="0" err="1">
                <a:solidFill>
                  <a:schemeClr val="tx1"/>
                </a:solidFill>
              </a:rPr>
              <a:t>DevOpse</a:t>
            </a:r>
            <a:r>
              <a:rPr lang="en-US" dirty="0">
                <a:solidFill>
                  <a:schemeClr val="tx1"/>
                </a:solidFill>
              </a:rPr>
              <a:t> engineer Lead"</a:t>
            </a:r>
          </a:p>
          <a:p>
            <a:pPr algn="just"/>
            <a:r>
              <a:rPr lang="en-US" dirty="0">
                <a:solidFill>
                  <a:srgbClr val="0070C0"/>
                </a:solidFill>
              </a:rPr>
              <a:t>Male: </a:t>
            </a:r>
            <a:r>
              <a:rPr lang="en-US" dirty="0">
                <a:solidFill>
                  <a:schemeClr val="tx1"/>
                </a:solidFill>
              </a:rPr>
              <a:t>true</a:t>
            </a:r>
          </a:p>
          <a:p>
            <a:pPr algn="just"/>
            <a:r>
              <a:rPr lang="en-US" dirty="0" err="1">
                <a:solidFill>
                  <a:srgbClr val="0070C0"/>
                </a:solidFill>
              </a:rPr>
              <a:t>DateOfBith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1990-09-15T15:53:00</a:t>
            </a:r>
          </a:p>
          <a:p>
            <a:pPr algn="just"/>
            <a:r>
              <a:rPr lang="en-US" dirty="0" err="1">
                <a:solidFill>
                  <a:srgbClr val="0070C0"/>
                </a:solidFill>
              </a:rPr>
              <a:t>PoliceCases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null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891375" y="2590800"/>
            <a:ext cx="22753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Key Value Pairs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F6FE3AB-93B7-1D4D-A74B-1E5D58D6BDC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4919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7909560" cy="5590922"/>
          </a:xfrm>
        </p:spPr>
        <p:txBody>
          <a:bodyPr>
            <a:normAutofit/>
          </a:bodyPr>
          <a:lstStyle/>
          <a:p>
            <a:r>
              <a:rPr lang="en-US" dirty="0"/>
              <a:t>YAML List indented with opening dash.</a:t>
            </a:r>
          </a:p>
          <a:p>
            <a:r>
              <a:rPr lang="en-US" dirty="0"/>
              <a:t>Dash indicates that it’s a element of an array.</a:t>
            </a:r>
          </a:p>
          <a:p>
            <a:r>
              <a:rPr lang="en-US" dirty="0"/>
              <a:t>All members of a list are lines beginning at the same indentation level starting with a ”-” (a dash and a space)</a:t>
            </a:r>
          </a:p>
          <a:p>
            <a:r>
              <a:rPr lang="en-US" dirty="0">
                <a:solidFill>
                  <a:srgbClr val="0070C0"/>
                </a:solidFill>
              </a:rPr>
              <a:t>Block Sequence</a:t>
            </a:r>
            <a:r>
              <a:rPr lang="en-US" dirty="0"/>
              <a:t> indicate each entry with a dash and space </a:t>
            </a:r>
          </a:p>
          <a:p>
            <a:r>
              <a:rPr lang="en-US" dirty="0">
                <a:solidFill>
                  <a:srgbClr val="0070C0"/>
                </a:solidFill>
              </a:rPr>
              <a:t>Flow Sequence </a:t>
            </a:r>
            <a:r>
              <a:rPr lang="en-US" dirty="0"/>
              <a:t>is written as a comma separated list within square brackets.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YAML – List / Array</a:t>
            </a:r>
          </a:p>
        </p:txBody>
      </p:sp>
      <p:sp>
        <p:nvSpPr>
          <p:cNvPr id="5" name="Rectangle 4"/>
          <p:cNvSpPr/>
          <p:nvPr/>
        </p:nvSpPr>
        <p:spPr>
          <a:xfrm>
            <a:off x="9336896" y="2621280"/>
            <a:ext cx="4981903" cy="3984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u="sng" dirty="0">
                <a:solidFill>
                  <a:srgbClr val="002060"/>
                </a:solidFill>
              </a:rPr>
              <a:t>Block Sequence</a:t>
            </a:r>
          </a:p>
          <a:p>
            <a:pPr algn="just"/>
            <a:r>
              <a:rPr lang="en-US" dirty="0">
                <a:solidFill>
                  <a:srgbClr val="0070C0"/>
                </a:solidFill>
              </a:rPr>
              <a:t>Persons: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 - </a:t>
            </a:r>
            <a:r>
              <a:rPr lang="en-US" dirty="0" err="1">
                <a:solidFill>
                  <a:schemeClr val="tx1"/>
                </a:solidFill>
              </a:rPr>
              <a:t>nholuong</a:t>
            </a: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rgbClr val="002060"/>
              </a:solidFill>
            </a:endParaRPr>
          </a:p>
          <a:p>
            <a:pPr algn="just"/>
            <a:r>
              <a:rPr lang="en-US" b="1" u="sng" dirty="0">
                <a:solidFill>
                  <a:srgbClr val="002060"/>
                </a:solidFill>
              </a:rPr>
              <a:t>Flow Sequence</a:t>
            </a:r>
          </a:p>
          <a:p>
            <a:pPr algn="just"/>
            <a:r>
              <a:rPr lang="en-US" dirty="0">
                <a:solidFill>
                  <a:srgbClr val="0070C0"/>
                </a:solidFill>
              </a:rPr>
              <a:t>Persons: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nholuong</a:t>
            </a:r>
            <a:r>
              <a:rPr lang="en-US" dirty="0">
                <a:solidFill>
                  <a:schemeClr val="tx1"/>
                </a:solidFill>
              </a:rPr>
              <a:t>]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891375" y="2026920"/>
            <a:ext cx="16952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List / Array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733137B-7610-C742-B651-C856E4E596D8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6843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7452360" cy="5590922"/>
          </a:xfrm>
        </p:spPr>
        <p:txBody>
          <a:bodyPr/>
          <a:lstStyle/>
          <a:p>
            <a:r>
              <a:rPr lang="en-US" dirty="0"/>
              <a:t>YAML Dictionaries are set of properties grouped together under an item. </a:t>
            </a:r>
          </a:p>
          <a:p>
            <a:r>
              <a:rPr lang="en-US" dirty="0"/>
              <a:t>YAML Dictionaries contain key value pairs.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YAML Dictionary /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9336895" y="2621281"/>
            <a:ext cx="4981903" cy="29870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Dave:</a:t>
            </a:r>
          </a:p>
          <a:p>
            <a:pPr algn="just"/>
            <a:r>
              <a:rPr lang="en-US" dirty="0">
                <a:solidFill>
                  <a:srgbClr val="0070C0"/>
                </a:solidFill>
              </a:rPr>
              <a:t>  Age: </a:t>
            </a:r>
            <a:r>
              <a:rPr lang="en-US" dirty="0">
                <a:solidFill>
                  <a:schemeClr val="tx1"/>
                </a:solidFill>
              </a:rPr>
              <a:t>25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>
                <a:solidFill>
                  <a:srgbClr val="0070C0"/>
                </a:solidFill>
              </a:rPr>
              <a:t>Occupation: </a:t>
            </a:r>
            <a:r>
              <a:rPr lang="en-US" dirty="0">
                <a:solidFill>
                  <a:schemeClr val="tx1"/>
                </a:solidFill>
              </a:rPr>
              <a:t>Engineer</a:t>
            </a:r>
          </a:p>
          <a:p>
            <a:pPr algn="just"/>
            <a:r>
              <a:rPr lang="en-US" dirty="0">
                <a:solidFill>
                  <a:srgbClr val="0070C0"/>
                </a:solidFill>
              </a:rPr>
              <a:t>  State: </a:t>
            </a:r>
            <a:r>
              <a:rPr lang="en-US" dirty="0">
                <a:solidFill>
                  <a:schemeClr val="tx1"/>
                </a:solidFill>
              </a:rPr>
              <a:t>Ho Chi Minh</a:t>
            </a:r>
          </a:p>
          <a:p>
            <a:pPr algn="just"/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err="1">
                <a:solidFill>
                  <a:srgbClr val="0070C0"/>
                </a:solidFill>
              </a:rPr>
              <a:t>gpa</a:t>
            </a:r>
            <a:r>
              <a:rPr lang="en-US" dirty="0">
                <a:solidFill>
                  <a:srgbClr val="0070C0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</a:rPr>
              <a:t>4.5</a:t>
            </a:r>
          </a:p>
          <a:p>
            <a:pPr algn="just"/>
            <a:r>
              <a:rPr lang="en-US" dirty="0">
                <a:solidFill>
                  <a:srgbClr val="0070C0"/>
                </a:solidFill>
              </a:rPr>
              <a:t>  male: </a:t>
            </a:r>
            <a:r>
              <a:rPr lang="en-US" dirty="0">
                <a:solidFill>
                  <a:schemeClr val="tx1"/>
                </a:solidFill>
              </a:rPr>
              <a:t>true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891375" y="2026920"/>
            <a:ext cx="16160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Dictionary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57F4043-DA14-AA4F-837F-D5EC525AC88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0785626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7543800" cy="5590922"/>
          </a:xfrm>
        </p:spPr>
        <p:txBody>
          <a:bodyPr/>
          <a:lstStyle/>
          <a:p>
            <a:r>
              <a:rPr lang="en-US" dirty="0"/>
              <a:t>The pipe notation, also referred to as </a:t>
            </a:r>
            <a:r>
              <a:rPr lang="en-US" dirty="0">
                <a:solidFill>
                  <a:srgbClr val="0070C0"/>
                </a:solidFill>
              </a:rPr>
              <a:t>literal block</a:t>
            </a:r>
          </a:p>
          <a:p>
            <a:r>
              <a:rPr lang="en-US" dirty="0"/>
              <a:t>All new lines, indentation, extra spaces everything preserved as is.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YAML Pipe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DE283A5-492B-B445-9F3A-F88825EB163D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912764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1433"/>
            <a:ext cx="5593079" cy="5590922"/>
          </a:xfrm>
        </p:spPr>
        <p:txBody>
          <a:bodyPr/>
          <a:lstStyle/>
          <a:p>
            <a:r>
              <a:rPr lang="en-US" dirty="0"/>
              <a:t>The greater than sign notation, also referred to as </a:t>
            </a:r>
            <a:r>
              <a:rPr lang="en-US" dirty="0">
                <a:solidFill>
                  <a:srgbClr val="0070C0"/>
                </a:solidFill>
              </a:rPr>
              <a:t>folded block</a:t>
            </a:r>
            <a:r>
              <a:rPr lang="en-US" dirty="0"/>
              <a:t>.</a:t>
            </a:r>
          </a:p>
          <a:p>
            <a:r>
              <a:rPr lang="en-US" dirty="0"/>
              <a:t>Renders the text as a single line.</a:t>
            </a:r>
          </a:p>
          <a:p>
            <a:r>
              <a:rPr lang="en-US" dirty="0"/>
              <a:t>All new lines will be replaced with a single space.</a:t>
            </a:r>
          </a:p>
          <a:p>
            <a:r>
              <a:rPr lang="en-US" dirty="0"/>
              <a:t>Blank lines are converted to new line character.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YAML Greater than Sign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52CED6E-C885-1C46-84A7-B4B0A0E280F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474206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have comments in YAML with </a:t>
            </a:r>
          </a:p>
          <a:p>
            <a:pPr marL="0" indent="0">
              <a:buNone/>
            </a:pPr>
            <a:r>
              <a:rPr lang="en-US" dirty="0"/>
              <a:t>   ====&gt; </a:t>
            </a:r>
            <a:r>
              <a:rPr lang="en-US" sz="6000" dirty="0"/>
              <a:t># sign.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9DC6A54-6AAC-374E-8478-23FB89BEEA2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952726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Stack Features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0409064-B93D-7245-8A1E-3F322681EC2B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31640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9086584" cy="5590922"/>
          </a:xfrm>
        </p:spPr>
        <p:txBody>
          <a:bodyPr/>
          <a:lstStyle/>
          <a:p>
            <a:r>
              <a:rPr lang="en-US" dirty="0"/>
              <a:t>Simplifies our Infrastructure Management.</a:t>
            </a:r>
          </a:p>
          <a:p>
            <a:r>
              <a:rPr lang="en-US" dirty="0"/>
              <a:t>Quickly replicates our infrastructure.</a:t>
            </a:r>
          </a:p>
          <a:p>
            <a:r>
              <a:rPr lang="en-US" dirty="0"/>
              <a:t>Easily controls and tracks changes to our infrastructure.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AWS CloudFormation</a:t>
            </a:r>
          </a:p>
        </p:txBody>
      </p:sp>
      <p:pic>
        <p:nvPicPr>
          <p:cNvPr id="6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28676" y="2673827"/>
            <a:ext cx="2506356" cy="250635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18FD9AD-7BE2-5643-BFF2-882D620C1AA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869893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does CloudFormation works?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707" y="1859766"/>
            <a:ext cx="11929182" cy="532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51C28C49-3DEA-5945-B7AB-8C33A34461CD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3930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908658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Stack Core Features</a:t>
            </a:r>
          </a:p>
          <a:p>
            <a:pPr lvl="1"/>
            <a:r>
              <a:rPr lang="en-US" dirty="0"/>
              <a:t>Create Stack</a:t>
            </a:r>
          </a:p>
          <a:p>
            <a:pPr lvl="1"/>
            <a:r>
              <a:rPr lang="en-US" dirty="0"/>
              <a:t>Update Stack</a:t>
            </a:r>
          </a:p>
          <a:p>
            <a:pPr lvl="1"/>
            <a:r>
              <a:rPr lang="en-US" dirty="0"/>
              <a:t>Create Change Set</a:t>
            </a:r>
          </a:p>
          <a:p>
            <a:pPr lvl="1"/>
            <a:r>
              <a:rPr lang="en-US" dirty="0"/>
              <a:t>Roll back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Stack</a:t>
            </a:r>
          </a:p>
          <a:p>
            <a:pPr lvl="1"/>
            <a:r>
              <a:rPr lang="en-US" dirty="0"/>
              <a:t>Managing collection of AWS resources as a single unit is called stack.</a:t>
            </a:r>
          </a:p>
          <a:p>
            <a:pPr lvl="1"/>
            <a:r>
              <a:rPr lang="en-US" dirty="0"/>
              <a:t>We can create, update, delete the collection of AWS resources by creating, updating and deleting stacks.</a:t>
            </a:r>
          </a:p>
          <a:p>
            <a:pPr lvl="1"/>
            <a:r>
              <a:rPr lang="en-US" dirty="0"/>
              <a:t>To create AWS resources, we create a stack by submitting the template that we created, AWS CloudFormation provisions all those resources automatically for us.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AWS CloudFormation</a:t>
            </a:r>
          </a:p>
        </p:txBody>
      </p:sp>
      <p:pic>
        <p:nvPicPr>
          <p:cNvPr id="6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28676" y="2673827"/>
            <a:ext cx="2506356" cy="250635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4FA8F6F-043D-934C-9B97-A0566A311B3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43837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87350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Template Anatomy</a:t>
            </a:r>
          </a:p>
        </p:txBody>
      </p:sp>
      <p:sp>
        <p:nvSpPr>
          <p:cNvPr id="5" name="Rectangle 4"/>
          <p:cNvSpPr/>
          <p:nvPr/>
        </p:nvSpPr>
        <p:spPr>
          <a:xfrm>
            <a:off x="5598061" y="152283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598060" y="2308445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Parameters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0028" y="3078607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Mappings</a:t>
            </a:r>
          </a:p>
        </p:txBody>
      </p:sp>
      <p:sp>
        <p:nvSpPr>
          <p:cNvPr id="8" name="Rectangle 7"/>
          <p:cNvSpPr/>
          <p:nvPr/>
        </p:nvSpPr>
        <p:spPr>
          <a:xfrm>
            <a:off x="5577450" y="3864224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Conditions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90327" y="464984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87750" y="5404549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Metadata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95387" y="5465509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Designer &amp; Interface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1401982" y="4443389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CloudFormation</a:t>
            </a:r>
          </a:p>
        </p:txBody>
      </p:sp>
      <p:pic>
        <p:nvPicPr>
          <p:cNvPr id="14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4850" y="2736464"/>
            <a:ext cx="1596551" cy="159655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4" idx="3"/>
            <a:endCxn id="5" idx="1"/>
          </p:cNvCxnSpPr>
          <p:nvPr/>
        </p:nvCxnSpPr>
        <p:spPr>
          <a:xfrm flipV="1">
            <a:off x="3581401" y="1839653"/>
            <a:ext cx="2016660" cy="16950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  <a:endCxn id="6" idx="1"/>
          </p:cNvCxnSpPr>
          <p:nvPr/>
        </p:nvCxnSpPr>
        <p:spPr>
          <a:xfrm flipV="1">
            <a:off x="3581401" y="2625266"/>
            <a:ext cx="2016659" cy="9094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3"/>
            <a:endCxn id="7" idx="1"/>
          </p:cNvCxnSpPr>
          <p:nvPr/>
        </p:nvCxnSpPr>
        <p:spPr>
          <a:xfrm flipV="1">
            <a:off x="3581401" y="3395428"/>
            <a:ext cx="1998627" cy="139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3"/>
            <a:endCxn id="8" idx="1"/>
          </p:cNvCxnSpPr>
          <p:nvPr/>
        </p:nvCxnSpPr>
        <p:spPr>
          <a:xfrm>
            <a:off x="3581401" y="3534740"/>
            <a:ext cx="1996049" cy="646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3"/>
            <a:endCxn id="9" idx="1"/>
          </p:cNvCxnSpPr>
          <p:nvPr/>
        </p:nvCxnSpPr>
        <p:spPr>
          <a:xfrm>
            <a:off x="3581401" y="3534740"/>
            <a:ext cx="2008926" cy="14319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3"/>
            <a:endCxn id="10" idx="1"/>
          </p:cNvCxnSpPr>
          <p:nvPr/>
        </p:nvCxnSpPr>
        <p:spPr>
          <a:xfrm>
            <a:off x="3581401" y="3534740"/>
            <a:ext cx="2006349" cy="2186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9385087" y="6236309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cfn-init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Metadata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369847" y="466508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 Examples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400327" y="388784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 Examples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369847" y="309536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 Examples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385087" y="231812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 Examples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385087" y="149516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5 Examples and 18 resources overall</a:t>
            </a:r>
          </a:p>
        </p:txBody>
      </p:sp>
      <p:cxnSp>
        <p:nvCxnSpPr>
          <p:cNvPr id="21" name="Straight Arrow Connector 20"/>
          <p:cNvCxnSpPr>
            <a:stCxn id="5" idx="3"/>
            <a:endCxn id="33" idx="1"/>
          </p:cNvCxnSpPr>
          <p:nvPr/>
        </p:nvCxnSpPr>
        <p:spPr>
          <a:xfrm flipV="1">
            <a:off x="7730761" y="1811983"/>
            <a:ext cx="1654326" cy="27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7730761" y="2577968"/>
            <a:ext cx="1654326" cy="27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710150" y="3384512"/>
            <a:ext cx="1654326" cy="27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710150" y="4176992"/>
            <a:ext cx="1654326" cy="27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741061" y="4954232"/>
            <a:ext cx="1654326" cy="27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741061" y="5707535"/>
            <a:ext cx="1654326" cy="27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712728" y="5782329"/>
            <a:ext cx="1651748" cy="7431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Subtitle 2">
            <a:extLst>
              <a:ext uri="{FF2B5EF4-FFF2-40B4-BE49-F238E27FC236}">
                <a16:creationId xmlns:a16="http://schemas.microsoft.com/office/drawing/2014/main" id="{7486B95F-A737-474E-999B-D0498532082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5876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25" grpId="0" animBg="1"/>
      <p:bldP spid="27" grpId="0" animBg="1"/>
      <p:bldP spid="29" grpId="0" animBg="1"/>
      <p:bldP spid="31" grpId="0" animBg="1"/>
      <p:bldP spid="32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9086584" cy="559092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Change Set</a:t>
            </a:r>
          </a:p>
          <a:p>
            <a:pPr lvl="1"/>
            <a:r>
              <a:rPr lang="en-US" dirty="0"/>
              <a:t>If we want to make changes to our stack, we can update the stack.</a:t>
            </a:r>
          </a:p>
          <a:p>
            <a:pPr lvl="1"/>
            <a:r>
              <a:rPr lang="en-US" dirty="0"/>
              <a:t>Before making changes to resources, we can generate a change set, which is summary of proposed changes.</a:t>
            </a:r>
          </a:p>
          <a:p>
            <a:pPr lvl="1"/>
            <a:r>
              <a:rPr lang="en-US" dirty="0"/>
              <a:t>Change sets allow us to see how our changes might impact current running resources in a stack especially for critical resources, before implementing them we get an idea about the impact.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example:</a:t>
            </a:r>
            <a:r>
              <a:rPr lang="en-US" dirty="0"/>
              <a:t> If we associate a new </a:t>
            </a:r>
            <a:r>
              <a:rPr lang="en-US" dirty="0" err="1"/>
              <a:t>keypair</a:t>
            </a:r>
            <a:r>
              <a:rPr lang="en-US" dirty="0"/>
              <a:t> to ec2 instance, AWS will delete the current ec2 instance and replaces it with new ec2 instance by adding new </a:t>
            </a:r>
            <a:r>
              <a:rPr lang="en-US" dirty="0" err="1"/>
              <a:t>keypair</a:t>
            </a:r>
            <a:r>
              <a:rPr lang="en-US" dirty="0"/>
              <a:t> to it.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AWS CloudFormation</a:t>
            </a:r>
          </a:p>
        </p:txBody>
      </p:sp>
      <p:pic>
        <p:nvPicPr>
          <p:cNvPr id="6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28676" y="2673827"/>
            <a:ext cx="2506356" cy="2506356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DE22405-6B32-2E41-8522-44890E1EDBC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67415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1" y="1821433"/>
            <a:ext cx="7231487" cy="55909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00: </a:t>
            </a:r>
            <a:r>
              <a:rPr lang="en-US" dirty="0"/>
              <a:t>Pre-requisites</a:t>
            </a:r>
          </a:p>
          <a:p>
            <a:pPr lvl="1"/>
            <a:r>
              <a:rPr lang="en-US" dirty="0"/>
              <a:t>Create Default VPC (if not present)</a:t>
            </a:r>
          </a:p>
          <a:p>
            <a:pPr lvl="1"/>
            <a:r>
              <a:rPr lang="en-US" dirty="0"/>
              <a:t>Create Key pairs</a:t>
            </a:r>
          </a:p>
          <a:p>
            <a:pPr lvl="2"/>
            <a:r>
              <a:rPr lang="en-US" dirty="0"/>
              <a:t>cfn-key-1</a:t>
            </a:r>
          </a:p>
          <a:p>
            <a:pPr lvl="2"/>
            <a:r>
              <a:rPr lang="en-US" dirty="0"/>
              <a:t>cfn-key-2</a:t>
            </a:r>
          </a:p>
          <a:p>
            <a:pPr lvl="1"/>
            <a:r>
              <a:rPr lang="en-US" dirty="0"/>
              <a:t>Gather AMI ID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01: </a:t>
            </a:r>
            <a:r>
              <a:rPr lang="en-US" dirty="0"/>
              <a:t>Stack Features</a:t>
            </a:r>
          </a:p>
          <a:p>
            <a:pPr lvl="1"/>
            <a:r>
              <a:rPr lang="en-US" dirty="0"/>
              <a:t>Create Stack</a:t>
            </a:r>
          </a:p>
          <a:p>
            <a:pPr lvl="1"/>
            <a:r>
              <a:rPr lang="en-US" dirty="0"/>
              <a:t>Update Stack</a:t>
            </a:r>
          </a:p>
          <a:p>
            <a:pPr lvl="1"/>
            <a:r>
              <a:rPr lang="en-US" dirty="0"/>
              <a:t>Create Change Sets</a:t>
            </a:r>
          </a:p>
          <a:p>
            <a:pPr lvl="1"/>
            <a:r>
              <a:rPr lang="en-US" dirty="0"/>
              <a:t>Rollback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Stack Features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95934" y="2967464"/>
            <a:ext cx="2506356" cy="2506356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3127CAB-33B3-4643-87EB-04CFC9E9EA16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4299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Resources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5EC9F7C-4C19-4944-80EC-0994D3824EB4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31560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12338"/>
            <a:ext cx="12618720" cy="21040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Resources are key components of a stack. </a:t>
            </a:r>
          </a:p>
          <a:p>
            <a:r>
              <a:rPr lang="en-US" dirty="0"/>
              <a:t>Resources section is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required section </a:t>
            </a:r>
            <a:r>
              <a:rPr lang="en-US" dirty="0"/>
              <a:t>that need to be defined in cloud formation template.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Resources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9" y="3529774"/>
            <a:ext cx="5397900" cy="2497536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764" y="3761595"/>
            <a:ext cx="7216892" cy="2019406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05840" y="6228224"/>
            <a:ext cx="12618720" cy="1295615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Resources Documentation:  </a:t>
            </a:r>
            <a:r>
              <a:rPr lang="en-US" dirty="0">
                <a:hlinkClick r:id="rId4"/>
              </a:rPr>
              <a:t>https://docs.aws.amazon.com/AWSCloudFormation/latest/UserGuide/aws-template-resource-type-ref.html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336589-3D0C-ED4D-ACED-4F2C4B39E04A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5814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7586945" cy="5590922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01: </a:t>
            </a:r>
            <a:r>
              <a:rPr lang="en-US" dirty="0"/>
              <a:t>Create resource  - EC2 Instance 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02: </a:t>
            </a:r>
            <a:r>
              <a:rPr lang="en-US" dirty="0"/>
              <a:t>Add Second Resource  - New security group 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Intrinsic Function Ref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03: </a:t>
            </a:r>
            <a:r>
              <a:rPr lang="en-US" dirty="0"/>
              <a:t>Update Resource Properties - Add new rule to Security group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04:</a:t>
            </a:r>
            <a:r>
              <a:rPr lang="en-US" dirty="0"/>
              <a:t> Add third Resource -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Elastic IP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05: </a:t>
            </a:r>
            <a:r>
              <a:rPr lang="en-US" dirty="0"/>
              <a:t>Perform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case sensitive test</a:t>
            </a:r>
            <a:r>
              <a:rPr lang="en-US" dirty="0"/>
              <a:t> with resource properties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Resources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6842" y="1978366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BCF831E-61E4-4843-B875-200291A0BB8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6749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461658"/>
            <a:ext cx="12618720" cy="5950698"/>
          </a:xfrm>
        </p:spPr>
        <p:txBody>
          <a:bodyPr>
            <a:normAutofit/>
          </a:bodyPr>
          <a:lstStyle/>
          <a:p>
            <a:r>
              <a:rPr lang="en-US" dirty="0"/>
              <a:t>The intrinsic function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</a:t>
            </a:r>
            <a:r>
              <a:rPr lang="en-US" dirty="0"/>
              <a:t> returns the value of the specified parameter or resource.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Resource Case: </a:t>
            </a:r>
            <a:r>
              <a:rPr lang="en-US" dirty="0"/>
              <a:t>When we specify a resource logical name, it returns a value that we can typically use to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 to that resource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Parameter Case: </a:t>
            </a:r>
            <a:r>
              <a:rPr lang="en-US" dirty="0"/>
              <a:t>When we specify a parameter logical name, it returns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value of that parameter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Syntax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Long Form</a:t>
            </a:r>
          </a:p>
          <a:p>
            <a:pPr lvl="2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Ref: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logicalName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Short Form</a:t>
            </a:r>
          </a:p>
          <a:p>
            <a:pPr lvl="2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!Ref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logicalName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Intrinsic Function: Ref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925" y="5124746"/>
            <a:ext cx="6957030" cy="1644389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317FF93-821F-814D-A2E9-DB5C7F32A160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2048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Parameters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1525E94-DE8C-274E-AC13-34CEE07D84D6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634828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Parameters: </a:t>
            </a:r>
            <a:r>
              <a:rPr lang="en-US" dirty="0"/>
              <a:t>Parameters enable us to input custom values to our template each time when we create or update stack.	</a:t>
            </a:r>
          </a:p>
          <a:p>
            <a:r>
              <a:rPr lang="en-US" dirty="0"/>
              <a:t>We can have maximum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60 parameters </a:t>
            </a:r>
            <a:r>
              <a:rPr lang="en-US" dirty="0"/>
              <a:t>in a </a:t>
            </a:r>
            <a:r>
              <a:rPr lang="en-US" dirty="0" err="1"/>
              <a:t>cfn</a:t>
            </a:r>
            <a:r>
              <a:rPr lang="en-US" dirty="0"/>
              <a:t> template.</a:t>
            </a:r>
          </a:p>
          <a:p>
            <a:r>
              <a:rPr lang="en-US" dirty="0"/>
              <a:t>Each parameter must be given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logical name (logical id) </a:t>
            </a:r>
            <a:r>
              <a:rPr lang="en-US" dirty="0"/>
              <a:t>which must be alphanumeric and unique among all logical names within the template.</a:t>
            </a:r>
          </a:p>
          <a:p>
            <a:r>
              <a:rPr lang="en-US" dirty="0"/>
              <a:t>Each parameter must be assigned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parameter type </a:t>
            </a:r>
            <a:r>
              <a:rPr lang="en-US" dirty="0"/>
              <a:t>that is supported by AWS CloudFormation. </a:t>
            </a:r>
          </a:p>
          <a:p>
            <a:r>
              <a:rPr lang="en-US" dirty="0"/>
              <a:t>Each parameter must be assigned a value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at runtime</a:t>
            </a:r>
            <a:r>
              <a:rPr lang="en-US" dirty="0"/>
              <a:t> for AWS CloudFormation to successfully provision the stack. We can optionally specify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default value </a:t>
            </a:r>
            <a:r>
              <a:rPr lang="en-US" dirty="0"/>
              <a:t>for AWS CloudFormation to use unless another value is provided.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Parameters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5325FB3-796F-8B4A-B177-591EC90127C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24560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Parameters must be declared and referenced  within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same template. </a:t>
            </a:r>
          </a:p>
          <a:p>
            <a:r>
              <a:rPr lang="en-US" dirty="0"/>
              <a:t>We can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</a:t>
            </a:r>
            <a:r>
              <a:rPr lang="en-US" dirty="0"/>
              <a:t> parameters from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Resources and Outputs </a:t>
            </a:r>
            <a:r>
              <a:rPr lang="en-US" dirty="0"/>
              <a:t>sections of the template.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Syntax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Parameters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058" y="5869064"/>
            <a:ext cx="3703320" cy="110871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584" y="5033225"/>
            <a:ext cx="8430511" cy="238887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885118D-829E-3E44-82F8-24809DDFAC1A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74236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07430"/>
            <a:ext cx="4063108" cy="793564"/>
          </a:xfrm>
        </p:spPr>
        <p:txBody>
          <a:bodyPr>
            <a:normAutofit/>
          </a:bodyPr>
          <a:lstStyle/>
          <a:p>
            <a:r>
              <a:rPr lang="en-US" sz="3100" b="1" dirty="0"/>
              <a:t>Parameter Properties</a:t>
            </a:r>
            <a:endParaRPr lang="en-US" sz="31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5103" y="1821433"/>
            <a:ext cx="4206239" cy="5590922"/>
          </a:xfrm>
        </p:spPr>
        <p:txBody>
          <a:bodyPr>
            <a:normAutofit/>
          </a:bodyPr>
          <a:lstStyle/>
          <a:p>
            <a:r>
              <a:rPr lang="en-US" sz="2600" dirty="0" err="1"/>
              <a:t>AllowedPattern</a:t>
            </a:r>
            <a:endParaRPr lang="en-US" sz="2600" dirty="0"/>
          </a:p>
          <a:p>
            <a:r>
              <a:rPr lang="en-US" sz="2600" dirty="0" err="1"/>
              <a:t>AllowedValues</a:t>
            </a:r>
            <a:endParaRPr lang="en-US" sz="2600" dirty="0"/>
          </a:p>
          <a:p>
            <a:r>
              <a:rPr lang="en-US" sz="2600" dirty="0" err="1"/>
              <a:t>ConstraintDescription</a:t>
            </a:r>
            <a:endParaRPr lang="en-US" sz="2600" dirty="0"/>
          </a:p>
          <a:p>
            <a:r>
              <a:rPr lang="en-US" sz="2600" dirty="0"/>
              <a:t>Default</a:t>
            </a:r>
          </a:p>
          <a:p>
            <a:r>
              <a:rPr lang="en-US" sz="2600" dirty="0"/>
              <a:t>Description</a:t>
            </a:r>
          </a:p>
          <a:p>
            <a:r>
              <a:rPr lang="en-US" sz="2600" dirty="0" err="1"/>
              <a:t>MaxLength</a:t>
            </a:r>
            <a:endParaRPr lang="en-US" sz="2600" dirty="0"/>
          </a:p>
          <a:p>
            <a:r>
              <a:rPr lang="en-US" sz="2600" dirty="0" err="1"/>
              <a:t>MaxValue</a:t>
            </a:r>
            <a:endParaRPr lang="en-US" sz="2600" dirty="0"/>
          </a:p>
          <a:p>
            <a:r>
              <a:rPr lang="en-US" sz="2600" dirty="0" err="1"/>
              <a:t>MinLength</a:t>
            </a:r>
            <a:endParaRPr lang="en-US" sz="2600" dirty="0"/>
          </a:p>
          <a:p>
            <a:r>
              <a:rPr lang="en-US" sz="2600" dirty="0" err="1"/>
              <a:t>MinValue</a:t>
            </a:r>
            <a:endParaRPr lang="en-US" sz="2600" dirty="0"/>
          </a:p>
          <a:p>
            <a:r>
              <a:rPr lang="en-US" sz="2600" dirty="0" err="1"/>
              <a:t>NoEcho</a:t>
            </a:r>
            <a:endParaRPr lang="en-US" sz="26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842203" y="1842214"/>
            <a:ext cx="4459739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</a:t>
            </a:r>
            <a:r>
              <a:rPr lang="en-US" dirty="0">
                <a:solidFill>
                  <a:srgbClr val="0070C0"/>
                </a:solidFill>
              </a:rPr>
              <a:t>(Mandatory)</a:t>
            </a:r>
          </a:p>
          <a:p>
            <a:pPr lvl="1"/>
            <a:r>
              <a:rPr lang="en-US" dirty="0"/>
              <a:t>String</a:t>
            </a:r>
          </a:p>
          <a:p>
            <a:pPr lvl="1"/>
            <a:r>
              <a:rPr lang="en-US" dirty="0"/>
              <a:t>Number</a:t>
            </a:r>
          </a:p>
          <a:p>
            <a:pPr lvl="1"/>
            <a:r>
              <a:rPr lang="en-US" dirty="0"/>
              <a:t>List&lt;Number&gt;</a:t>
            </a:r>
          </a:p>
          <a:p>
            <a:pPr lvl="1"/>
            <a:r>
              <a:rPr lang="en-US" dirty="0"/>
              <a:t>CommaDelimitedList</a:t>
            </a:r>
          </a:p>
          <a:p>
            <a:pPr lvl="1"/>
            <a:r>
              <a:rPr lang="en-US" dirty="0"/>
              <a:t>AWS Specific</a:t>
            </a:r>
          </a:p>
          <a:p>
            <a:pPr lvl="2"/>
            <a:r>
              <a:rPr lang="en-US" dirty="0"/>
              <a:t>AWS::EC2::Instance::Id</a:t>
            </a:r>
          </a:p>
          <a:p>
            <a:pPr lvl="2"/>
            <a:r>
              <a:rPr lang="en-US" dirty="0"/>
              <a:t>AWS::EC2::VPC::Id</a:t>
            </a:r>
          </a:p>
          <a:p>
            <a:pPr lvl="2"/>
            <a:r>
              <a:rPr lang="en-US" dirty="0"/>
              <a:t>List&lt;AWS::EC2::Subnet::Id&gt;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9701033" y="1850525"/>
            <a:ext cx="4459739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Type </a:t>
            </a:r>
            <a:r>
              <a:rPr lang="en-US" dirty="0">
                <a:solidFill>
                  <a:srgbClr val="0070C0"/>
                </a:solidFill>
              </a:rPr>
              <a:t>(Mandatory)</a:t>
            </a:r>
          </a:p>
          <a:p>
            <a:pPr lvl="1"/>
            <a:r>
              <a:rPr lang="en-US" dirty="0"/>
              <a:t>SSM Parameter Type</a:t>
            </a:r>
          </a:p>
          <a:p>
            <a:pPr lvl="2"/>
            <a:r>
              <a:rPr lang="en-US" dirty="0"/>
              <a:t>AWS::SSM::Parameter::Name</a:t>
            </a:r>
          </a:p>
          <a:p>
            <a:pPr lvl="2"/>
            <a:r>
              <a:rPr lang="en-US" dirty="0"/>
              <a:t>AWS::SSM::Parameter::Value&lt;String&gt;</a:t>
            </a:r>
          </a:p>
          <a:p>
            <a:pPr lvl="2"/>
            <a:r>
              <a:rPr lang="en-US" dirty="0"/>
              <a:t>AWS::SSM::Parameter::Value&lt;List&lt;String&gt;&gt;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097507" y="573942"/>
            <a:ext cx="9398953" cy="793564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b="1" dirty="0"/>
              <a:t>Parameter Types</a:t>
            </a:r>
            <a:endParaRPr lang="en-US" sz="31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01342" y="1128190"/>
            <a:ext cx="0" cy="628416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Subtitle 2">
            <a:extLst>
              <a:ext uri="{FF2B5EF4-FFF2-40B4-BE49-F238E27FC236}">
                <a16:creationId xmlns:a16="http://schemas.microsoft.com/office/drawing/2014/main" id="{CBC507AC-7742-CC46-A817-8430D6E12B3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7929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121" y="117961"/>
            <a:ext cx="6213839" cy="1188851"/>
          </a:xfrm>
        </p:spPr>
        <p:txBody>
          <a:bodyPr/>
          <a:lstStyle/>
          <a:p>
            <a:r>
              <a:rPr lang="en-US" b="1" dirty="0"/>
              <a:t>Resources</a:t>
            </a:r>
          </a:p>
        </p:txBody>
      </p:sp>
      <p:sp>
        <p:nvSpPr>
          <p:cNvPr id="5" name="Rectangle 4"/>
          <p:cNvSpPr/>
          <p:nvPr/>
        </p:nvSpPr>
        <p:spPr>
          <a:xfrm>
            <a:off x="3601621" y="347355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71229C-75C9-7348-A95C-3A8906F62A89}"/>
              </a:ext>
            </a:extLst>
          </p:cNvPr>
          <p:cNvSpPr txBox="1"/>
          <p:nvPr/>
        </p:nvSpPr>
        <p:spPr>
          <a:xfrm>
            <a:off x="270452" y="4595682"/>
            <a:ext cx="2762285" cy="3693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pPr algn="ctr"/>
            <a:r>
              <a:rPr lang="en-US" sz="1700" dirty="0"/>
              <a:t>AWS CloudFormation</a:t>
            </a:r>
          </a:p>
        </p:txBody>
      </p:sp>
      <p:pic>
        <p:nvPicPr>
          <p:cNvPr id="14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090" y="3010784"/>
            <a:ext cx="1596551" cy="1596551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4" idx="3"/>
            <a:endCxn id="5" idx="1"/>
          </p:cNvCxnSpPr>
          <p:nvPr/>
        </p:nvCxnSpPr>
        <p:spPr>
          <a:xfrm flipV="1">
            <a:off x="2453641" y="3790373"/>
            <a:ext cx="1147980" cy="186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101840" y="137160"/>
            <a:ext cx="6263640" cy="73761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457341" y="121803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Security Group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457340" y="2003645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Elastic IP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439308" y="2773807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VPC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436730" y="3559424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Subnet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449607" y="434504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Route Table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447030" y="5099749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SubnetRoute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TableAssociation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503061" y="5882145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InternetGateway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518301" y="6659385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VPCGatewayAttachment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442101" y="45603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EC2 Instance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49181" y="120279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CodeBuild IAM Role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0749180" y="1988405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CodeDeploy Application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731148" y="2758567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CodeDeploy DeploymentGro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0728570" y="3544184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CodeDeploy Deploymnet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0741447" y="432980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CodeDeploy IAM Role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0738870" y="5084509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CodePipeline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IAM Role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0794901" y="5866905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CodePipeline Pipeline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0810141" y="6644145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SNS Topic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0733941" y="440792"/>
            <a:ext cx="2132700" cy="6336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CodeBuild</a:t>
            </a:r>
          </a:p>
        </p:txBody>
      </p:sp>
      <p:cxnSp>
        <p:nvCxnSpPr>
          <p:cNvPr id="7" name="Straight Arrow Connector 6"/>
          <p:cNvCxnSpPr>
            <a:stCxn id="5" idx="3"/>
            <a:endCxn id="5" idx="3"/>
          </p:cNvCxnSpPr>
          <p:nvPr/>
        </p:nvCxnSpPr>
        <p:spPr>
          <a:xfrm>
            <a:off x="5734321" y="3790373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</p:cNvCxnSpPr>
          <p:nvPr/>
        </p:nvCxnSpPr>
        <p:spPr>
          <a:xfrm flipV="1">
            <a:off x="5734321" y="3790372"/>
            <a:ext cx="1367519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Subtitle 2">
            <a:extLst>
              <a:ext uri="{FF2B5EF4-FFF2-40B4-BE49-F238E27FC236}">
                <a16:creationId xmlns:a16="http://schemas.microsoft.com/office/drawing/2014/main" id="{31E051FB-23C0-8C4E-A796-B38C53C8DD6D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2636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3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365" y="1821433"/>
            <a:ext cx="9334608" cy="55909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01: </a:t>
            </a:r>
            <a:r>
              <a:rPr lang="en-US" dirty="0"/>
              <a:t>Create a parameter type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AWS</a:t>
            </a:r>
            <a:r>
              <a:rPr lang="en-US" dirty="0"/>
              <a:t> for </a:t>
            </a:r>
            <a:r>
              <a:rPr lang="en-US" dirty="0">
                <a:solidFill>
                  <a:srgbClr val="00B0F0"/>
                </a:solidFill>
              </a:rPr>
              <a:t>KeyName</a:t>
            </a:r>
            <a:r>
              <a:rPr lang="en-US" dirty="0"/>
              <a:t> property of ec2 instance.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02: </a:t>
            </a:r>
            <a:r>
              <a:rPr lang="en-US" dirty="0"/>
              <a:t>Create a parameter type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string</a:t>
            </a:r>
            <a:r>
              <a:rPr lang="en-US" dirty="0"/>
              <a:t> for </a:t>
            </a:r>
            <a:r>
              <a:rPr lang="en-US" dirty="0">
                <a:solidFill>
                  <a:srgbClr val="00B0F0"/>
                </a:solidFill>
              </a:rPr>
              <a:t>AvailabilityZone</a:t>
            </a:r>
            <a:r>
              <a:rPr lang="en-US" dirty="0"/>
              <a:t> property of ec2 instance.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03: </a:t>
            </a:r>
            <a:r>
              <a:rPr lang="en-US" dirty="0"/>
              <a:t>Create a parameter type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string</a:t>
            </a:r>
            <a:r>
              <a:rPr lang="en-US" dirty="0"/>
              <a:t>  for </a:t>
            </a:r>
            <a:r>
              <a:rPr lang="en-US" dirty="0">
                <a:solidFill>
                  <a:srgbClr val="00B0F0"/>
                </a:solidFill>
              </a:rPr>
              <a:t>InstanceType</a:t>
            </a:r>
            <a:r>
              <a:rPr lang="en-US" dirty="0"/>
              <a:t> property of ec2 instance.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04: </a:t>
            </a:r>
            <a:r>
              <a:rPr lang="en-US" dirty="0"/>
              <a:t>Create a parameter type of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SSM</a:t>
            </a:r>
            <a:r>
              <a:rPr lang="en-US" dirty="0"/>
              <a:t> for  </a:t>
            </a:r>
            <a:r>
              <a:rPr lang="en-US" dirty="0">
                <a:solidFill>
                  <a:srgbClr val="00B0F0"/>
                </a:solidFill>
              </a:rPr>
              <a:t>InstanceType</a:t>
            </a:r>
            <a:r>
              <a:rPr lang="en-US" dirty="0"/>
              <a:t> property of ec2 instance.</a:t>
            </a:r>
          </a:p>
          <a:p>
            <a:pPr lvl="1"/>
            <a:r>
              <a:rPr lang="en-US" dirty="0"/>
              <a:t>Pre-requisite: Create a SSM Parameter in parameter store.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Parameters - Practice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7753" y="1978365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819BE5F-F329-2941-96FC-709ACEF548C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97560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Mappings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38C9F12-5CF1-334B-8583-5515FD8DC62A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660781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6086717" cy="55909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Mappings section matches a </a:t>
            </a:r>
            <a:r>
              <a:rPr lang="en-US" dirty="0">
                <a:solidFill>
                  <a:srgbClr val="0070C0"/>
                </a:solidFill>
              </a:rPr>
              <a:t>key </a:t>
            </a:r>
            <a:r>
              <a:rPr lang="en-US" dirty="0"/>
              <a:t>to a corresponding set of </a:t>
            </a:r>
            <a:r>
              <a:rPr lang="en-US" dirty="0">
                <a:solidFill>
                  <a:srgbClr val="0070C0"/>
                </a:solidFill>
              </a:rPr>
              <a:t>named values. </a:t>
            </a:r>
          </a:p>
          <a:p>
            <a:r>
              <a:rPr lang="en-US" dirty="0"/>
              <a:t>For example, if we want to set values based on a region, we can create a mapping that uses </a:t>
            </a:r>
            <a:r>
              <a:rPr lang="en-US" dirty="0">
                <a:solidFill>
                  <a:srgbClr val="0070C0"/>
                </a:solidFill>
              </a:rPr>
              <a:t>region name as a key </a:t>
            </a:r>
            <a:r>
              <a:rPr lang="en-US" dirty="0"/>
              <a:t>and contains the values we want to specify for each region</a:t>
            </a:r>
          </a:p>
          <a:p>
            <a:r>
              <a:rPr lang="en-US" dirty="0"/>
              <a:t>We can use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FindInMap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intrinsic function to retrieve values in map.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458" y="1693478"/>
            <a:ext cx="3086100" cy="209169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459" y="4326256"/>
            <a:ext cx="5040630" cy="308610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7F1ED691-F834-5B46-B4E5-1086CFD56EB9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17142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461658"/>
            <a:ext cx="6644210" cy="5950698"/>
          </a:xfrm>
        </p:spPr>
        <p:txBody>
          <a:bodyPr>
            <a:normAutofit/>
          </a:bodyPr>
          <a:lstStyle/>
          <a:p>
            <a:r>
              <a:rPr lang="en-US" dirty="0"/>
              <a:t>The intrinsic function </a:t>
            </a:r>
            <a:r>
              <a:rPr lang="en-US" dirty="0" err="1">
                <a:solidFill>
                  <a:srgbClr val="0070C0"/>
                </a:solidFill>
              </a:rPr>
              <a:t>FindInMap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returns the value corresponding to keys in a </a:t>
            </a:r>
            <a:r>
              <a:rPr lang="en-US" dirty="0">
                <a:solidFill>
                  <a:srgbClr val="0070C0"/>
                </a:solidFill>
              </a:rPr>
              <a:t>two-level map </a:t>
            </a:r>
            <a:r>
              <a:rPr lang="en-US" dirty="0"/>
              <a:t>that is declared in Mappings section.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Parameters</a:t>
            </a:r>
          </a:p>
          <a:p>
            <a:pPr lvl="1"/>
            <a:r>
              <a:rPr lang="en-US" dirty="0"/>
              <a:t>Map Name</a:t>
            </a:r>
          </a:p>
          <a:p>
            <a:pPr lvl="1"/>
            <a:r>
              <a:rPr lang="en-US" dirty="0"/>
              <a:t>Top Level Key</a:t>
            </a:r>
          </a:p>
          <a:p>
            <a:pPr lvl="1"/>
            <a:r>
              <a:rPr lang="en-US" dirty="0"/>
              <a:t>Second Level Key</a:t>
            </a:r>
          </a:p>
          <a:p>
            <a:pPr lvl="1"/>
            <a:r>
              <a:rPr lang="en-US" dirty="0"/>
              <a:t>Return Value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1289" y="272807"/>
            <a:ext cx="12618720" cy="1188851"/>
          </a:xfrm>
        </p:spPr>
        <p:txBody>
          <a:bodyPr/>
          <a:lstStyle/>
          <a:p>
            <a:r>
              <a:rPr lang="en-US" b="1" dirty="0"/>
              <a:t>Intrinsic Function: </a:t>
            </a:r>
            <a:r>
              <a:rPr lang="en-US" b="1" dirty="0" err="1"/>
              <a:t>FindInMap</a:t>
            </a:r>
            <a:endParaRPr lang="en-US" b="1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96" y="1166748"/>
            <a:ext cx="4663440" cy="644652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A92929B-3FFB-8743-8B05-FC0088D4511B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6593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365" y="1821433"/>
            <a:ext cx="9334608" cy="55909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01: </a:t>
            </a:r>
            <a:r>
              <a:rPr lang="en-US" dirty="0"/>
              <a:t>Create a Mapping to select the AMI ID for ec2 instance property – </a:t>
            </a:r>
            <a:r>
              <a:rPr lang="en-US" dirty="0">
                <a:solidFill>
                  <a:srgbClr val="0070C0"/>
                </a:solidFill>
              </a:rPr>
              <a:t>ImageId </a:t>
            </a:r>
            <a:r>
              <a:rPr lang="en-US" dirty="0"/>
              <a:t>based on region.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Top Level Key: </a:t>
            </a:r>
            <a:r>
              <a:rPr lang="en-US" dirty="0"/>
              <a:t>Region (us-east-2, us-west-1)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 Level Key: </a:t>
            </a:r>
            <a:r>
              <a:rPr lang="en-US" dirty="0"/>
              <a:t>HVM64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02: </a:t>
            </a:r>
            <a:r>
              <a:rPr lang="en-US" dirty="0"/>
              <a:t>Create a Mapping to select the instance type based on environments (dev or prod) for ec2 instance property - </a:t>
            </a:r>
            <a:r>
              <a:rPr lang="en-US" dirty="0">
                <a:solidFill>
                  <a:srgbClr val="0070C0"/>
                </a:solidFill>
              </a:rPr>
              <a:t>InstanceType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Top Level Key:</a:t>
            </a:r>
            <a:r>
              <a:rPr lang="en-US" dirty="0"/>
              <a:t> Environment (dev, prod)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Second Level Key: </a:t>
            </a:r>
            <a:r>
              <a:rPr lang="en-US" dirty="0"/>
              <a:t>Instance Type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Mappings - Practice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7753" y="1978365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C6944F8D-FF79-B240-8F4C-54944598C8D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885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74157"/>
            <a:ext cx="5686022" cy="55909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Pseudo parameters </a:t>
            </a:r>
            <a:r>
              <a:rPr lang="en-US" dirty="0"/>
              <a:t>are parameters that are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predefined</a:t>
            </a:r>
            <a:r>
              <a:rPr lang="en-US" dirty="0"/>
              <a:t> by AWS CloudFormation.</a:t>
            </a:r>
          </a:p>
          <a:p>
            <a:r>
              <a:rPr lang="en-US" dirty="0"/>
              <a:t>We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don’t need to declare</a:t>
            </a:r>
            <a:r>
              <a:rPr lang="en-US" dirty="0"/>
              <a:t> them in our template.</a:t>
            </a:r>
          </a:p>
          <a:p>
            <a:r>
              <a:rPr lang="en-US" dirty="0"/>
              <a:t>We can use them the same way as we use parameters as an argument for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</a:t>
            </a:r>
            <a:r>
              <a:rPr lang="en-US" dirty="0"/>
              <a:t> function.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Usage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Pseudo Parameters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58835" y="1447941"/>
            <a:ext cx="5407838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AWS::</a:t>
            </a:r>
            <a:r>
              <a:rPr lang="en-US" dirty="0" err="1"/>
              <a:t>AccountId</a:t>
            </a:r>
            <a:endParaRPr lang="en-US" dirty="0"/>
          </a:p>
          <a:p>
            <a:r>
              <a:rPr lang="en-US" dirty="0"/>
              <a:t>AWS::</a:t>
            </a:r>
            <a:r>
              <a:rPr lang="en-US" dirty="0" err="1"/>
              <a:t>NotificationARNs</a:t>
            </a:r>
            <a:endParaRPr lang="en-US" dirty="0"/>
          </a:p>
          <a:p>
            <a:r>
              <a:rPr lang="en-US" dirty="0"/>
              <a:t>AWS::</a:t>
            </a:r>
            <a:r>
              <a:rPr lang="en-US" dirty="0" err="1"/>
              <a:t>NoValue</a:t>
            </a:r>
            <a:endParaRPr lang="en-US" dirty="0"/>
          </a:p>
          <a:p>
            <a:r>
              <a:rPr lang="en-US" dirty="0"/>
              <a:t>AWS::Partition</a:t>
            </a:r>
          </a:p>
          <a:p>
            <a:r>
              <a:rPr lang="en-US" dirty="0"/>
              <a:t>AWS::Region</a:t>
            </a:r>
          </a:p>
          <a:p>
            <a:r>
              <a:rPr lang="en-US" dirty="0"/>
              <a:t>AWS::</a:t>
            </a:r>
            <a:r>
              <a:rPr lang="en-US" dirty="0" err="1"/>
              <a:t>StackId</a:t>
            </a:r>
            <a:endParaRPr lang="en-US" dirty="0"/>
          </a:p>
          <a:p>
            <a:r>
              <a:rPr lang="en-US" dirty="0"/>
              <a:t>AWS::</a:t>
            </a:r>
            <a:r>
              <a:rPr lang="en-US" dirty="0" err="1"/>
              <a:t>StackName</a:t>
            </a:r>
            <a:endParaRPr lang="en-US" dirty="0"/>
          </a:p>
          <a:p>
            <a:r>
              <a:rPr lang="en-US" dirty="0"/>
              <a:t>AWS::</a:t>
            </a:r>
            <a:r>
              <a:rPr lang="en-US" dirty="0" err="1"/>
              <a:t>URLSuffix</a:t>
            </a:r>
            <a:r>
              <a:rPr lang="en-US" dirty="0"/>
              <a:t>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82" y="6460677"/>
            <a:ext cx="3840480" cy="9715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FBD711E-2DDE-4248-8176-75A8522C5F5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8683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Conditions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BF54EA1-A726-BB40-9AB7-966755945A6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268959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461658"/>
            <a:ext cx="12618720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Conditions section contains statements that define the </a:t>
            </a:r>
            <a:r>
              <a:rPr lang="en-US" dirty="0">
                <a:solidFill>
                  <a:srgbClr val="0070C0"/>
                </a:solidFill>
              </a:rPr>
              <a:t>circumstances under which entities </a:t>
            </a:r>
            <a:r>
              <a:rPr lang="en-US" dirty="0"/>
              <a:t>are created or configured.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1 </a:t>
            </a:r>
            <a:r>
              <a:rPr lang="en-US" dirty="0"/>
              <a:t>- We can create a condition and then associate it with a </a:t>
            </a:r>
            <a:r>
              <a:rPr lang="en-US" dirty="0">
                <a:solidFill>
                  <a:srgbClr val="0070C0"/>
                </a:solidFill>
              </a:rPr>
              <a:t>resource or output </a:t>
            </a:r>
            <a:r>
              <a:rPr lang="en-US" dirty="0"/>
              <a:t>so that AWS CloudFormation only </a:t>
            </a:r>
            <a:r>
              <a:rPr lang="en-US" dirty="0">
                <a:solidFill>
                  <a:srgbClr val="0070C0"/>
                </a:solidFill>
              </a:rPr>
              <a:t>creates the resource or output if the condition is true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Example:2</a:t>
            </a:r>
            <a:r>
              <a:rPr lang="en-US" dirty="0"/>
              <a:t>  - We can associate the condition with a </a:t>
            </a:r>
            <a:r>
              <a:rPr lang="en-US" dirty="0">
                <a:solidFill>
                  <a:srgbClr val="0070C0"/>
                </a:solidFill>
              </a:rPr>
              <a:t>property </a:t>
            </a:r>
            <a:r>
              <a:rPr lang="en-US" dirty="0"/>
              <a:t>so that AWS CloudFormation only </a:t>
            </a:r>
            <a:r>
              <a:rPr lang="en-US" dirty="0">
                <a:solidFill>
                  <a:srgbClr val="0070C0"/>
                </a:solidFill>
              </a:rPr>
              <a:t>sets the property to a specific value </a:t>
            </a:r>
            <a:r>
              <a:rPr lang="en-US" dirty="0"/>
              <a:t>if the condition is true, if the condition is false, AWS CloudFormation sets the property to a different value that we specify.</a:t>
            </a:r>
          </a:p>
          <a:p>
            <a:r>
              <a:rPr lang="en-US" dirty="0"/>
              <a:t>We will use conditions, when we want to re-use the template in different contexts like dev and prod environments. </a:t>
            </a:r>
          </a:p>
          <a:p>
            <a:r>
              <a:rPr lang="en-US" dirty="0" err="1">
                <a:solidFill>
                  <a:srgbClr val="0070C0"/>
                </a:solidFill>
              </a:rPr>
              <a:t>Synatx</a:t>
            </a:r>
            <a:r>
              <a:rPr lang="en-US" dirty="0">
                <a:solidFill>
                  <a:srgbClr val="0070C0"/>
                </a:solidFill>
              </a:rPr>
              <a:t>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81" y="6450412"/>
            <a:ext cx="3040380" cy="90297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004" y="5865623"/>
            <a:ext cx="4032536" cy="168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8172943-7791-AC4A-B3AF-D0B50A86D438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4031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Conditions are evaluated based on predefined </a:t>
            </a:r>
            <a:r>
              <a:rPr lang="en-US" dirty="0" err="1">
                <a:solidFill>
                  <a:srgbClr val="0070C0"/>
                </a:solidFill>
              </a:rPr>
              <a:t>Psuedo</a:t>
            </a:r>
            <a:r>
              <a:rPr lang="en-US" dirty="0">
                <a:solidFill>
                  <a:srgbClr val="0070C0"/>
                </a:solidFill>
              </a:rPr>
              <a:t> parameters </a:t>
            </a:r>
            <a:r>
              <a:rPr lang="en-US" dirty="0"/>
              <a:t>or </a:t>
            </a:r>
            <a:r>
              <a:rPr lang="en-US" dirty="0">
                <a:solidFill>
                  <a:srgbClr val="0070C0"/>
                </a:solidFill>
              </a:rPr>
              <a:t>input parameter </a:t>
            </a:r>
            <a:r>
              <a:rPr lang="en-US" dirty="0"/>
              <a:t>values that we specify when we create or update stack. </a:t>
            </a:r>
          </a:p>
          <a:p>
            <a:r>
              <a:rPr lang="en-US" dirty="0"/>
              <a:t>Within each condition we can reference the other condition. </a:t>
            </a:r>
          </a:p>
          <a:p>
            <a:r>
              <a:rPr lang="en-US" dirty="0"/>
              <a:t>We can associate these conditions in three places.</a:t>
            </a:r>
          </a:p>
          <a:p>
            <a:pPr lvl="1"/>
            <a:r>
              <a:rPr lang="en-US" dirty="0"/>
              <a:t>Resources</a:t>
            </a:r>
          </a:p>
          <a:p>
            <a:pPr lvl="1"/>
            <a:r>
              <a:rPr lang="en-US" dirty="0"/>
              <a:t>Resource Properties</a:t>
            </a:r>
          </a:p>
          <a:p>
            <a:pPr lvl="1"/>
            <a:r>
              <a:rPr lang="en-US" dirty="0"/>
              <a:t>Outputs </a:t>
            </a:r>
          </a:p>
          <a:p>
            <a:r>
              <a:rPr lang="en-US" dirty="0"/>
              <a:t>At stack creation or stack update, AWS CloudFormation evaluates all conditions in our template. During stack update, Resources that are now associated with a </a:t>
            </a:r>
            <a:r>
              <a:rPr lang="en-US" dirty="0">
                <a:solidFill>
                  <a:srgbClr val="0070C0"/>
                </a:solidFill>
              </a:rPr>
              <a:t>false condition are deleted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Important Note:</a:t>
            </a:r>
            <a:r>
              <a:rPr lang="en-US" dirty="0"/>
              <a:t> During stack update, </a:t>
            </a:r>
            <a:r>
              <a:rPr lang="en-US" dirty="0">
                <a:solidFill>
                  <a:srgbClr val="0070C0"/>
                </a:solidFill>
              </a:rPr>
              <a:t>we cannot update conditions by themselves</a:t>
            </a:r>
            <a:r>
              <a:rPr lang="en-US" dirty="0"/>
              <a:t>. We can update conditions only when we include changes that add, modify or delete resources.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754F89C-7511-D94F-9AA2-87C9AE142B2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7499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below listed intrinsic functions to define conditions in cloud formation template. 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::And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::Equals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::If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::Not</a:t>
            </a:r>
          </a:p>
          <a:p>
            <a:pPr lvl="1"/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::Or</a:t>
            </a:r>
          </a:p>
          <a:p>
            <a:r>
              <a:rPr lang="en-US" dirty="0"/>
              <a:t>We will be covering all these functions in our practice exercises.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-  Intrinsic Functions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6BE55AF-C1B9-4C4D-88EA-A804B662904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71986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 Written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644" y="1371600"/>
            <a:ext cx="3460301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333" y="1371600"/>
            <a:ext cx="3447236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0D58337-69F6-3E4F-AF50-92D99EE9234C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7924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195" y="1717855"/>
            <a:ext cx="9055136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01: </a:t>
            </a:r>
            <a:r>
              <a:rPr lang="en-US"/>
              <a:t>Create an </a:t>
            </a:r>
            <a:r>
              <a:rPr lang="en-US" dirty="0"/>
              <a:t>EIP when environment is prod,  use intrinsic function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::Equals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02: </a:t>
            </a:r>
            <a:r>
              <a:rPr lang="en-US" dirty="0"/>
              <a:t>Create a security group for dev environment when condition is met and demonstrate </a:t>
            </a:r>
            <a:r>
              <a:rPr lang="en-US" dirty="0">
                <a:solidFill>
                  <a:srgbClr val="0070C0"/>
                </a:solidFill>
              </a:rPr>
              <a:t>Pseudo parameter “AWS::</a:t>
            </a:r>
            <a:r>
              <a:rPr lang="en-US" dirty="0" err="1">
                <a:solidFill>
                  <a:srgbClr val="0070C0"/>
                </a:solidFill>
              </a:rPr>
              <a:t>NoValue</a:t>
            </a:r>
            <a:r>
              <a:rPr lang="en-US" dirty="0"/>
              <a:t>” for when environment is prod.  Use Intrinsic function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::If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03: </a:t>
            </a:r>
            <a:r>
              <a:rPr lang="en-US" dirty="0"/>
              <a:t>Create a security group for prod </a:t>
            </a:r>
            <a:r>
              <a:rPr lang="en-US" dirty="0" err="1"/>
              <a:t>env</a:t>
            </a:r>
            <a:r>
              <a:rPr lang="en-US" dirty="0"/>
              <a:t> with prod related condition added. Use Intrinsic function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::If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04: </a:t>
            </a:r>
            <a:r>
              <a:rPr lang="en-US" dirty="0"/>
              <a:t>Demonstrate Intrinsic function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::Not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05: </a:t>
            </a:r>
            <a:r>
              <a:rPr lang="en-US" dirty="0"/>
              <a:t>Demonstrate Intrinsic function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::Or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06: </a:t>
            </a:r>
            <a:r>
              <a:rPr lang="en-US" dirty="0"/>
              <a:t>Demonstrate Intrinsic function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::And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Conditions - Practice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7753" y="1978365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FBF1B8CB-7DB9-5A44-AF0A-F290A40A063F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07339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Outputs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524362-7FC0-3A4E-BEFF-5DF98D93B20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07513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43247"/>
            <a:ext cx="12618720" cy="5590922"/>
          </a:xfrm>
        </p:spPr>
        <p:txBody>
          <a:bodyPr/>
          <a:lstStyle/>
          <a:p>
            <a:r>
              <a:rPr lang="en-US" dirty="0"/>
              <a:t>Outputs section declares output values that we can</a:t>
            </a:r>
          </a:p>
          <a:p>
            <a:pPr lvl="1"/>
            <a:r>
              <a:rPr lang="en-US" dirty="0"/>
              <a:t>Import in to other stacks (to create </a:t>
            </a:r>
            <a:r>
              <a:rPr lang="en-US" dirty="0">
                <a:solidFill>
                  <a:srgbClr val="0070C0"/>
                </a:solidFill>
              </a:rPr>
              <a:t>cross-stack references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When using </a:t>
            </a:r>
            <a:r>
              <a:rPr lang="en-US" dirty="0">
                <a:solidFill>
                  <a:srgbClr val="0070C0"/>
                </a:solidFill>
              </a:rPr>
              <a:t>Nested stacks</a:t>
            </a:r>
            <a:r>
              <a:rPr lang="en-US" dirty="0"/>
              <a:t>, we can see how outputs of a nested stack are used in Root Stack. </a:t>
            </a:r>
          </a:p>
          <a:p>
            <a:pPr lvl="1"/>
            <a:r>
              <a:rPr lang="en-US" dirty="0"/>
              <a:t>We can view outputs on the CloudFormation console </a:t>
            </a:r>
          </a:p>
          <a:p>
            <a:r>
              <a:rPr lang="en-US" dirty="0"/>
              <a:t>We can declare maximum of </a:t>
            </a:r>
            <a:r>
              <a:rPr lang="en-US" dirty="0">
                <a:solidFill>
                  <a:srgbClr val="0070C0"/>
                </a:solidFill>
              </a:rPr>
              <a:t>60 outputs </a:t>
            </a:r>
            <a:r>
              <a:rPr lang="en-US" dirty="0"/>
              <a:t>in a </a:t>
            </a:r>
            <a:r>
              <a:rPr lang="en-US" dirty="0" err="1"/>
              <a:t>cfn</a:t>
            </a:r>
            <a:r>
              <a:rPr lang="en-US" dirty="0"/>
              <a:t> template.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Syntax: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971" y="5297621"/>
            <a:ext cx="6040764" cy="156921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954" y="4529216"/>
            <a:ext cx="5637230" cy="310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1DE3FFB-DF79-104C-BD21-8925C4C14A69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658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543247"/>
            <a:ext cx="12618720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Export (Optional)</a:t>
            </a:r>
          </a:p>
          <a:p>
            <a:pPr lvl="1"/>
            <a:r>
              <a:rPr lang="en-US" dirty="0"/>
              <a:t>Exports contain  </a:t>
            </a:r>
            <a:r>
              <a:rPr lang="en-US" dirty="0">
                <a:solidFill>
                  <a:srgbClr val="0070C0"/>
                </a:solidFill>
              </a:rPr>
              <a:t>resource output  </a:t>
            </a:r>
            <a:r>
              <a:rPr lang="en-US" dirty="0"/>
              <a:t>used for cross-stack reference. </a:t>
            </a:r>
          </a:p>
          <a:p>
            <a:pPr lvl="1"/>
            <a:r>
              <a:rPr lang="en-US" dirty="0"/>
              <a:t>For each AWS account, </a:t>
            </a:r>
            <a:r>
              <a:rPr lang="en-US" dirty="0">
                <a:solidFill>
                  <a:srgbClr val="0070C0"/>
                </a:solidFill>
              </a:rPr>
              <a:t>Export</a:t>
            </a:r>
            <a:r>
              <a:rPr lang="en-US" dirty="0"/>
              <a:t> name must be </a:t>
            </a:r>
            <a:r>
              <a:rPr lang="en-US" dirty="0">
                <a:solidFill>
                  <a:srgbClr val="0070C0"/>
                </a:solidFill>
              </a:rPr>
              <a:t>unique</a:t>
            </a:r>
            <a:r>
              <a:rPr lang="en-US" dirty="0"/>
              <a:t> with in the region.  As it should be unique we can use the export name as </a:t>
            </a:r>
            <a:r>
              <a:rPr lang="en-US" dirty="0">
                <a:solidFill>
                  <a:srgbClr val="0070C0"/>
                </a:solidFill>
              </a:rPr>
              <a:t>“AWS::</a:t>
            </a:r>
            <a:r>
              <a:rPr lang="en-US" dirty="0" err="1">
                <a:solidFill>
                  <a:srgbClr val="0070C0"/>
                </a:solidFill>
              </a:rPr>
              <a:t>StackName</a:t>
            </a:r>
            <a:r>
              <a:rPr lang="en-US" dirty="0">
                <a:solidFill>
                  <a:srgbClr val="0070C0"/>
                </a:solidFill>
              </a:rPr>
              <a:t>”-</a:t>
            </a:r>
            <a:r>
              <a:rPr lang="en-US" dirty="0" err="1">
                <a:solidFill>
                  <a:srgbClr val="0070C0"/>
                </a:solidFill>
              </a:rPr>
              <a:t>ExportName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We can’t create cross-stack references </a:t>
            </a:r>
            <a:r>
              <a:rPr lang="en-US" dirty="0">
                <a:solidFill>
                  <a:srgbClr val="0070C0"/>
                </a:solidFill>
              </a:rPr>
              <a:t>across regions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can use the intrinsic function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ImportValue</a:t>
            </a:r>
            <a:r>
              <a:rPr lang="en-US" dirty="0"/>
              <a:t> to import values that have been exported within the same region. We will see this practically. </a:t>
            </a:r>
          </a:p>
          <a:p>
            <a:pPr lvl="2"/>
            <a:r>
              <a:rPr lang="en-US" dirty="0"/>
              <a:t>In simple terms, export availability zone in stack1 and use it stack2</a:t>
            </a:r>
          </a:p>
          <a:p>
            <a:pPr lvl="1"/>
            <a:r>
              <a:rPr lang="en-US" dirty="0"/>
              <a:t>For outputs, the value of the </a:t>
            </a:r>
            <a:r>
              <a:rPr lang="en-US" dirty="0">
                <a:solidFill>
                  <a:srgbClr val="0070C0"/>
                </a:solidFill>
              </a:rPr>
              <a:t>Name</a:t>
            </a:r>
            <a:r>
              <a:rPr lang="en-US" dirty="0"/>
              <a:t> property of an </a:t>
            </a:r>
            <a:r>
              <a:rPr lang="en-US" dirty="0">
                <a:solidFill>
                  <a:srgbClr val="0070C0"/>
                </a:solidFill>
              </a:rPr>
              <a:t>Export</a:t>
            </a:r>
            <a:r>
              <a:rPr lang="en-US" dirty="0"/>
              <a:t> can't use </a:t>
            </a:r>
            <a:r>
              <a:rPr lang="en-US" dirty="0">
                <a:solidFill>
                  <a:srgbClr val="0070C0"/>
                </a:solidFill>
              </a:rPr>
              <a:t>Ref</a:t>
            </a:r>
            <a:r>
              <a:rPr lang="en-US" dirty="0"/>
              <a:t> or </a:t>
            </a:r>
            <a:r>
              <a:rPr lang="en-US" dirty="0" err="1">
                <a:solidFill>
                  <a:srgbClr val="0070C0"/>
                </a:solidFill>
              </a:rPr>
              <a:t>GetAtt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functions that depend on a resource. </a:t>
            </a:r>
          </a:p>
          <a:p>
            <a:pPr lvl="1"/>
            <a:r>
              <a:rPr lang="en-US" dirty="0"/>
              <a:t>We can’t </a:t>
            </a:r>
            <a:r>
              <a:rPr lang="en-US" dirty="0">
                <a:solidFill>
                  <a:srgbClr val="0070C0"/>
                </a:solidFill>
              </a:rPr>
              <a:t>delete a stack</a:t>
            </a:r>
            <a:r>
              <a:rPr lang="en-US" dirty="0"/>
              <a:t> if another stack references one of its outputs. </a:t>
            </a:r>
          </a:p>
          <a:p>
            <a:pPr lvl="1"/>
            <a:r>
              <a:rPr lang="en-US" dirty="0"/>
              <a:t>We can’t </a:t>
            </a:r>
            <a:r>
              <a:rPr lang="en-US" dirty="0">
                <a:solidFill>
                  <a:srgbClr val="0070C0"/>
                </a:solidFill>
              </a:rPr>
              <a:t>modify or remove an output</a:t>
            </a:r>
            <a:r>
              <a:rPr lang="en-US" dirty="0"/>
              <a:t> value that is referenced by another stack. </a:t>
            </a:r>
          </a:p>
          <a:p>
            <a:pPr lvl="1"/>
            <a:r>
              <a:rPr lang="en-US" dirty="0"/>
              <a:t>We can use Outputs in </a:t>
            </a:r>
            <a:r>
              <a:rPr lang="en-US" dirty="0">
                <a:solidFill>
                  <a:srgbClr val="0070C0"/>
                </a:solidFill>
              </a:rPr>
              <a:t>combination with Conditions</a:t>
            </a:r>
            <a:r>
              <a:rPr lang="en-US" dirty="0"/>
              <a:t>.  We will see that in our practice sessions for Outputs.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C23D5A5-0782-EE4B-AB8E-4832B0AB0B4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0611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76" y="1821433"/>
            <a:ext cx="9550972" cy="559092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01: </a:t>
            </a:r>
            <a:r>
              <a:rPr lang="en-US" dirty="0"/>
              <a:t>Create a very basic output  using intrinsic function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::Ref  </a:t>
            </a:r>
            <a:r>
              <a:rPr lang="en-US" dirty="0"/>
              <a:t>-  </a:t>
            </a:r>
            <a:r>
              <a:rPr lang="en-US" dirty="0" err="1">
                <a:solidFill>
                  <a:srgbClr val="0070C0"/>
                </a:solidFill>
              </a:rPr>
              <a:t>InstanceId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02: </a:t>
            </a:r>
            <a:r>
              <a:rPr lang="en-US" dirty="0"/>
              <a:t>We will use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GetAtt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intrinsic function to create outputs.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03: </a:t>
            </a:r>
            <a:r>
              <a:rPr lang="en-US" dirty="0"/>
              <a:t>We will use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::Sub </a:t>
            </a:r>
            <a:r>
              <a:rPr lang="en-US" dirty="0"/>
              <a:t>intrinsic function  to create outputs and we will use Pseudo Parameter </a:t>
            </a:r>
            <a:r>
              <a:rPr lang="en-US" dirty="0">
                <a:solidFill>
                  <a:srgbClr val="0070C0"/>
                </a:solidFill>
              </a:rPr>
              <a:t>AWS::</a:t>
            </a:r>
            <a:r>
              <a:rPr lang="en-US" dirty="0" err="1">
                <a:solidFill>
                  <a:srgbClr val="0070C0"/>
                </a:solidFill>
              </a:rPr>
              <a:t>StackName</a:t>
            </a:r>
            <a:r>
              <a:rPr lang="en-US" dirty="0"/>
              <a:t>. In addition, we will </a:t>
            </a:r>
            <a:r>
              <a:rPr lang="en-US" dirty="0">
                <a:solidFill>
                  <a:srgbClr val="0070C0"/>
                </a:solidFill>
              </a:rPr>
              <a:t>export</a:t>
            </a:r>
            <a:r>
              <a:rPr lang="en-US" dirty="0"/>
              <a:t> the Security Group and Availability Zone.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04: </a:t>
            </a:r>
            <a:r>
              <a:rPr lang="en-US" dirty="0"/>
              <a:t>We will create a new stack by referencing the Security Group  and Availability Zone export value from previous stack.  We will use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</a:t>
            </a:r>
            <a:r>
              <a:rPr lang="en-US" dirty="0" err="1">
                <a:solidFill>
                  <a:srgbClr val="0070C0"/>
                </a:solidFill>
              </a:rPr>
              <a:t>ImportValue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intrinsic function to import those exports.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05: </a:t>
            </a:r>
            <a:r>
              <a:rPr lang="en-US" dirty="0"/>
              <a:t>We will use </a:t>
            </a:r>
            <a:r>
              <a:rPr lang="en-US" dirty="0">
                <a:solidFill>
                  <a:srgbClr val="0070C0"/>
                </a:solidFill>
              </a:rPr>
              <a:t>Conditions </a:t>
            </a:r>
            <a:r>
              <a:rPr lang="en-US" dirty="0"/>
              <a:t>in Outputs section to demonstrate their combination.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Step 06: </a:t>
            </a:r>
            <a:r>
              <a:rPr lang="en-US" dirty="0"/>
              <a:t>We will demonstrate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::Join </a:t>
            </a:r>
            <a:r>
              <a:rPr lang="en-US" dirty="0"/>
              <a:t>intrinsic function.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Outputs  Practice</a:t>
            </a:r>
          </a:p>
        </p:txBody>
      </p:sp>
      <p:pic>
        <p:nvPicPr>
          <p:cNvPr id="6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7753" y="1978365"/>
            <a:ext cx="4172584" cy="417258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493712B-D46E-D144-84DE-C3054C5B720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854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Metadata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70DAD7BF-1513-D446-A8CC-D7824C25459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610699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Metadata provides details about the </a:t>
            </a:r>
            <a:r>
              <a:rPr lang="en-US" dirty="0" err="1"/>
              <a:t>cfn</a:t>
            </a:r>
            <a:r>
              <a:rPr lang="en-US" dirty="0"/>
              <a:t> template.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Syntax: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have three types of metadata keys which are listed below.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Metadata Keys</a:t>
            </a:r>
          </a:p>
          <a:p>
            <a:pPr lvl="1"/>
            <a:r>
              <a:rPr lang="en-US" dirty="0"/>
              <a:t>AWS::CloudFormation::Designer</a:t>
            </a:r>
          </a:p>
          <a:p>
            <a:pPr lvl="1"/>
            <a:r>
              <a:rPr lang="en-US" dirty="0"/>
              <a:t>AWS::CloudFormation::Interface</a:t>
            </a:r>
          </a:p>
          <a:p>
            <a:pPr lvl="1"/>
            <a:r>
              <a:rPr lang="en-US" dirty="0"/>
              <a:t>AWS::CloudFormation::</a:t>
            </a:r>
            <a:r>
              <a:rPr lang="en-US" dirty="0" err="1"/>
              <a:t>Init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548640" lvl="1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Metadata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15" y="2979688"/>
            <a:ext cx="5749290" cy="11544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123" y="2279560"/>
            <a:ext cx="5406390" cy="192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9BECAD7-9F1F-1D48-9C70-456C9764872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2582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AWS::CloudFormation::Designer</a:t>
            </a:r>
          </a:p>
          <a:p>
            <a:pPr lvl="1"/>
            <a:r>
              <a:rPr lang="en-US" dirty="0"/>
              <a:t>Auto generated during resources drag and drop to canvas.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AWS::CloudFormation::Interface</a:t>
            </a:r>
          </a:p>
          <a:p>
            <a:pPr lvl="1"/>
            <a:r>
              <a:rPr lang="en-US" dirty="0"/>
              <a:t>Used for parameter grouping.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AWS::CloudFormation::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Init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Used for application installation and configurations on our </a:t>
            </a:r>
            <a:r>
              <a:rPr lang="en-US" dirty="0" err="1"/>
              <a:t>aws</a:t>
            </a:r>
            <a:r>
              <a:rPr lang="en-US" dirty="0"/>
              <a:t> compute (EC2 instances).</a:t>
            </a:r>
          </a:p>
          <a:p>
            <a:pPr lvl="1"/>
            <a:r>
              <a:rPr lang="en-US" dirty="0"/>
              <a:t>This is core and important feature of CloudFormation.  </a:t>
            </a:r>
          </a:p>
          <a:p>
            <a:pPr lvl="1"/>
            <a:r>
              <a:rPr lang="en-US" dirty="0"/>
              <a:t>We have one complete section outlining the end to end details of </a:t>
            </a:r>
            <a:r>
              <a:rPr lang="en-US" dirty="0" err="1"/>
              <a:t>init.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 Keys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9FD3A3E-AD7F-6B48-97D7-6F729338607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1629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Metadata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0512" y="4723869"/>
            <a:ext cx="5046228" cy="553998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pPr marL="0" lvl="1"/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AWS::CloudFormation::Designer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6DE613A-7082-9B4E-AF5A-C5D31AB45CF4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2537058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6922394" cy="5590922"/>
          </a:xfrm>
        </p:spPr>
        <p:txBody>
          <a:bodyPr>
            <a:normAutofit/>
          </a:bodyPr>
          <a:lstStyle/>
          <a:p>
            <a:r>
              <a:rPr lang="en-US" dirty="0"/>
              <a:t>Designer, </a:t>
            </a:r>
            <a:r>
              <a:rPr lang="en-US" dirty="0">
                <a:solidFill>
                  <a:srgbClr val="0070C0"/>
                </a:solidFill>
              </a:rPr>
              <a:t>Visually depicts </a:t>
            </a:r>
            <a:r>
              <a:rPr lang="en-US" dirty="0"/>
              <a:t>how our resources are laid out </a:t>
            </a:r>
          </a:p>
          <a:p>
            <a:r>
              <a:rPr lang="en-US" dirty="0"/>
              <a:t>Designer </a:t>
            </a:r>
            <a:r>
              <a:rPr lang="en-US" dirty="0">
                <a:solidFill>
                  <a:srgbClr val="0070C0"/>
                </a:solidFill>
              </a:rPr>
              <a:t>automatically</a:t>
            </a:r>
            <a:r>
              <a:rPr lang="en-US" dirty="0"/>
              <a:t> add this information when we use it to create view and update templates. Its  a system generated metadata. </a:t>
            </a:r>
          </a:p>
          <a:p>
            <a:r>
              <a:rPr lang="en-US" dirty="0"/>
              <a:t>It defines the information about our resources such as their </a:t>
            </a:r>
            <a:r>
              <a:rPr lang="en-US" dirty="0">
                <a:solidFill>
                  <a:srgbClr val="0070C0"/>
                </a:solidFill>
              </a:rPr>
              <a:t>size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relative position </a:t>
            </a:r>
            <a:r>
              <a:rPr lang="en-US" dirty="0"/>
              <a:t>in template metadata. All layout information is stored in designer metadata.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AWS::CloudFormation::Designer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03" y="2748712"/>
            <a:ext cx="5577840" cy="33375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18232DE-7275-6343-B7E8-A7E21620783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09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76274" y="1521234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packages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672116" y="2564488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groups</a:t>
            </a:r>
          </a:p>
        </p:txBody>
      </p:sp>
      <p:sp>
        <p:nvSpPr>
          <p:cNvPr id="7" name="Rectangle 6"/>
          <p:cNvSpPr/>
          <p:nvPr/>
        </p:nvSpPr>
        <p:spPr>
          <a:xfrm>
            <a:off x="3672116" y="3649309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3667958" y="4692564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3643020" y="5727507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38862" y="6770762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commands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72116" y="432255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Metadata Format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35848" y="1517076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cfn</a:t>
            </a:r>
            <a:r>
              <a:rPr lang="en-US" dirty="0"/>
              <a:t>-bootstrap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69098" y="2560330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cfn-init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69098" y="3645151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cfn</a:t>
            </a:r>
            <a:r>
              <a:rPr lang="en-US" dirty="0"/>
              <a:t>-signal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64940" y="4688406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64940" y="5723349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Creation Policy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35843" y="6766604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cfn-hup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231685" y="428097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services</a:t>
            </a:r>
          </a:p>
        </p:txBody>
      </p:sp>
      <p:cxnSp>
        <p:nvCxnSpPr>
          <p:cNvPr id="20" name="Elbow Connector 19"/>
          <p:cNvCxnSpPr>
            <a:stCxn id="10" idx="3"/>
            <a:endCxn id="18" idx="1"/>
          </p:cNvCxnSpPr>
          <p:nvPr/>
        </p:nvCxnSpPr>
        <p:spPr>
          <a:xfrm flipV="1">
            <a:off x="6806010" y="820873"/>
            <a:ext cx="1425674" cy="634266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5" idx="0"/>
          </p:cNvCxnSpPr>
          <p:nvPr/>
        </p:nvCxnSpPr>
        <p:spPr>
          <a:xfrm>
            <a:off x="5255691" y="1217807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64002" y="2286001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247375" y="3354194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255686" y="4409918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276467" y="5478111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272309" y="6508897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802791" y="1226119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823576" y="2294312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806949" y="3362505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815260" y="4418229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9836041" y="5486422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831883" y="6517208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2256039" y="4688404"/>
            <a:ext cx="2082842" cy="785552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Create Stack &amp; Test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2256039" y="5723349"/>
            <a:ext cx="2082842" cy="785552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Create Stack &amp; Test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2256039" y="6766603"/>
            <a:ext cx="2082842" cy="785552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Update Stack – Deploy v2 App</a:t>
            </a:r>
          </a:p>
        </p:txBody>
      </p:sp>
      <p:cxnSp>
        <p:nvCxnSpPr>
          <p:cNvPr id="55" name="Straight Arrow Connector 54"/>
          <p:cNvCxnSpPr>
            <a:endCxn id="52" idx="1"/>
          </p:cNvCxnSpPr>
          <p:nvPr/>
        </p:nvCxnSpPr>
        <p:spPr>
          <a:xfrm>
            <a:off x="11436247" y="5077021"/>
            <a:ext cx="819793" cy="4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1436247" y="6093771"/>
            <a:ext cx="819793" cy="4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1444272" y="7163538"/>
            <a:ext cx="819793" cy="4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61299" y="429678"/>
            <a:ext cx="3167149" cy="785552"/>
          </a:xfrm>
          <a:prstGeom prst="rect">
            <a:avLst/>
          </a:prstGeom>
          <a:solidFill>
            <a:srgbClr val="246B1B"/>
          </a:solidFill>
          <a:ln>
            <a:solidFill>
              <a:srgbClr val="246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Base Template</a:t>
            </a:r>
          </a:p>
        </p:txBody>
      </p:sp>
      <p:cxnSp>
        <p:nvCxnSpPr>
          <p:cNvPr id="62" name="Straight Arrow Connector 61"/>
          <p:cNvCxnSpPr>
            <a:stCxn id="60" idx="3"/>
            <a:endCxn id="11" idx="1"/>
          </p:cNvCxnSpPr>
          <p:nvPr/>
        </p:nvCxnSpPr>
        <p:spPr>
          <a:xfrm>
            <a:off x="3328447" y="822453"/>
            <a:ext cx="343668" cy="2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1459794" y="-16542"/>
            <a:ext cx="31668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Metadata - </a:t>
            </a:r>
            <a:r>
              <a:rPr lang="en-US" sz="3000" b="1" dirty="0" err="1">
                <a:solidFill>
                  <a:schemeClr val="accent6">
                    <a:lumMod val="75000"/>
                  </a:schemeClr>
                </a:solidFill>
              </a:rPr>
              <a:t>cfn-init</a:t>
            </a:r>
            <a:endParaRPr lang="en-US"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6" name="Subtitle 2">
            <a:extLst>
              <a:ext uri="{FF2B5EF4-FFF2-40B4-BE49-F238E27FC236}">
                <a16:creationId xmlns:a16="http://schemas.microsoft.com/office/drawing/2014/main" id="{0F37C042-3D71-2F4D-8718-9174B928D94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6702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52" grpId="0" animBg="1"/>
      <p:bldP spid="53" grpId="0" animBg="1"/>
      <p:bldP spid="54" grpId="0" animBg="1"/>
      <p:bldP spid="6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designer we </a:t>
            </a:r>
            <a:r>
              <a:rPr lang="en-US" dirty="0">
                <a:solidFill>
                  <a:srgbClr val="0070C0"/>
                </a:solidFill>
              </a:rPr>
              <a:t>drag and drop </a:t>
            </a:r>
            <a:r>
              <a:rPr lang="en-US" dirty="0"/>
              <a:t>the resources.</a:t>
            </a:r>
          </a:p>
          <a:p>
            <a:r>
              <a:rPr lang="en-US" dirty="0"/>
              <a:t>When we create templates in Designer, </a:t>
            </a:r>
            <a:r>
              <a:rPr lang="en-US" dirty="0">
                <a:solidFill>
                  <a:srgbClr val="0070C0"/>
                </a:solidFill>
              </a:rPr>
              <a:t>it enforces some basic relationships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between resources to help us create valid template. </a:t>
            </a:r>
          </a:p>
          <a:p>
            <a:r>
              <a:rPr lang="en-US" dirty="0">
                <a:solidFill>
                  <a:srgbClr val="0070C0"/>
                </a:solidFill>
              </a:rPr>
              <a:t>Example:  </a:t>
            </a:r>
            <a:r>
              <a:rPr lang="en-US" dirty="0"/>
              <a:t>We cannot directly add EC2 instance in a VPC, we must add a subnet in a VPC.</a:t>
            </a:r>
          </a:p>
          <a:p>
            <a:r>
              <a:rPr lang="en-US" dirty="0"/>
              <a:t>We can also </a:t>
            </a:r>
            <a:r>
              <a:rPr lang="en-US" dirty="0">
                <a:solidFill>
                  <a:srgbClr val="0070C0"/>
                </a:solidFill>
              </a:rPr>
              <a:t>validate template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directly in designer. </a:t>
            </a:r>
          </a:p>
          <a:p>
            <a:r>
              <a:rPr lang="en-US" dirty="0"/>
              <a:t>We can bring our template which we have written manually and validate in designer using </a:t>
            </a:r>
            <a:r>
              <a:rPr lang="en-US" dirty="0">
                <a:solidFill>
                  <a:srgbClr val="0070C0"/>
                </a:solidFill>
              </a:rPr>
              <a:t>validate template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AWS::CloudFormation::Designer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955FFE7-0C13-FE48-84D0-E6F1A73EB35B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19765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Integrated Editor:</a:t>
            </a:r>
          </a:p>
          <a:p>
            <a:pPr lvl="1"/>
            <a:r>
              <a:rPr lang="en-US" dirty="0"/>
              <a:t>We can make all our </a:t>
            </a:r>
            <a:r>
              <a:rPr lang="en-US" dirty="0">
                <a:solidFill>
                  <a:srgbClr val="0070C0"/>
                </a:solidFill>
              </a:rPr>
              <a:t>template modifications</a:t>
            </a:r>
            <a:r>
              <a:rPr lang="en-US" dirty="0"/>
              <a:t> with this editor. </a:t>
            </a:r>
          </a:p>
          <a:p>
            <a:pPr lvl="1"/>
            <a:r>
              <a:rPr lang="en-US" dirty="0"/>
              <a:t>It also provides the </a:t>
            </a:r>
            <a:r>
              <a:rPr lang="en-US" dirty="0">
                <a:solidFill>
                  <a:srgbClr val="0070C0"/>
                </a:solidFill>
              </a:rPr>
              <a:t>auto-complete feature that lists all property names for a resource </a:t>
            </a:r>
            <a:r>
              <a:rPr lang="en-US" dirty="0"/>
              <a:t>so we don’t need to memorize all the properties of a resource or refer documentation.</a:t>
            </a:r>
          </a:p>
          <a:p>
            <a:pPr lvl="1"/>
            <a:r>
              <a:rPr lang="en-US" dirty="0"/>
              <a:t>We can use integrated editor to convert from JSON to YAML and vice versa.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AWS::CloudFormation::Designer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0BF65D9-5AED-FA47-B4FC-D201CC802F6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8681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41" y="526310"/>
            <a:ext cx="14248738" cy="682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35" y="1947284"/>
            <a:ext cx="457200" cy="245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8FDCCC9-655D-684D-BADB-E98368C2974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007212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Firstly, I write my </a:t>
            </a:r>
            <a:r>
              <a:rPr lang="en-US" dirty="0" err="1"/>
              <a:t>cfn</a:t>
            </a:r>
            <a:r>
              <a:rPr lang="en-US" dirty="0"/>
              <a:t> templates manually in editor by referring documentation </a:t>
            </a:r>
          </a:p>
          <a:p>
            <a:pPr lvl="1"/>
            <a:r>
              <a:rPr lang="en-US" dirty="0"/>
              <a:t>Which gives me </a:t>
            </a:r>
            <a:r>
              <a:rPr lang="en-US" dirty="0">
                <a:solidFill>
                  <a:srgbClr val="0070C0"/>
                </a:solidFill>
              </a:rPr>
              <a:t>greater confidence</a:t>
            </a:r>
            <a:r>
              <a:rPr lang="en-US" dirty="0"/>
              <a:t> on that particular resource for which I am writing template.</a:t>
            </a:r>
          </a:p>
          <a:p>
            <a:pPr lvl="1"/>
            <a:r>
              <a:rPr lang="en-US" dirty="0"/>
              <a:t>I use </a:t>
            </a:r>
            <a:r>
              <a:rPr lang="en-US" dirty="0">
                <a:solidFill>
                  <a:srgbClr val="0070C0"/>
                </a:solidFill>
              </a:rPr>
              <a:t>visual studio code </a:t>
            </a:r>
            <a:r>
              <a:rPr lang="en-US" dirty="0"/>
              <a:t>as my editor due to the fact that dealing with YAML spaces is simplified in this editor.  I just use tabs and VS code editor takes care of </a:t>
            </a:r>
            <a:r>
              <a:rPr lang="en-US" dirty="0" err="1"/>
              <a:t>yaml</a:t>
            </a:r>
            <a:r>
              <a:rPr lang="en-US" dirty="0"/>
              <a:t> spaces. </a:t>
            </a:r>
          </a:p>
          <a:p>
            <a:r>
              <a:rPr lang="en-US" dirty="0"/>
              <a:t>Copy template to </a:t>
            </a:r>
            <a:r>
              <a:rPr lang="en-US" dirty="0">
                <a:solidFill>
                  <a:srgbClr val="0070C0"/>
                </a:solidFill>
              </a:rPr>
              <a:t>Integrated Editor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Validate Template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Convert</a:t>
            </a:r>
            <a:r>
              <a:rPr lang="en-US" dirty="0"/>
              <a:t> template from JSON to YAML or YAML to JSON.</a:t>
            </a:r>
          </a:p>
          <a:p>
            <a:r>
              <a:rPr lang="en-US" dirty="0"/>
              <a:t>Drag resources to canvas and see their properties (some times). </a:t>
            </a:r>
          </a:p>
          <a:p>
            <a:r>
              <a:rPr lang="en-US" dirty="0"/>
              <a:t>Copy template to </a:t>
            </a:r>
            <a:r>
              <a:rPr lang="en-US" dirty="0">
                <a:solidFill>
                  <a:srgbClr val="0070C0"/>
                </a:solidFill>
              </a:rPr>
              <a:t>Integrated Editor  </a:t>
            </a:r>
            <a:r>
              <a:rPr lang="en-US" dirty="0"/>
              <a:t>and review template visually on canvas.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use Designer?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D890828-A951-F346-B29A-A219546AB0C9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77844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3350236"/>
            <a:ext cx="12618720" cy="1188851"/>
          </a:xfrm>
        </p:spPr>
        <p:txBody>
          <a:bodyPr/>
          <a:lstStyle/>
          <a:p>
            <a:r>
              <a:rPr lang="en-US" b="1" dirty="0"/>
              <a:t>CloudFormation Designer - Demo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C8CF83F-5DA8-CE49-8C86-8F8B2A03C6E4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50331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Metadata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0512" y="4723869"/>
            <a:ext cx="5064233" cy="553998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pPr marL="0" lvl="1"/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AWS::CloudFormation::Interface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C8920DB-2FBF-A543-8550-B63428A821F0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813513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374" y="1821433"/>
            <a:ext cx="5686022" cy="55909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When we create or update stacks in the console, the console lists </a:t>
            </a:r>
            <a:r>
              <a:rPr lang="en-US" dirty="0">
                <a:solidFill>
                  <a:srgbClr val="0070C0"/>
                </a:solidFill>
              </a:rPr>
              <a:t>input parameters </a:t>
            </a:r>
            <a:r>
              <a:rPr lang="en-US" dirty="0"/>
              <a:t>in </a:t>
            </a:r>
            <a:r>
              <a:rPr lang="en-US" dirty="0">
                <a:solidFill>
                  <a:srgbClr val="0070C0"/>
                </a:solidFill>
              </a:rPr>
              <a:t>alphabetical order by their logical IDs</a:t>
            </a:r>
            <a:r>
              <a:rPr lang="en-US" dirty="0"/>
              <a:t>.</a:t>
            </a:r>
          </a:p>
          <a:p>
            <a:r>
              <a:rPr lang="en-US" dirty="0"/>
              <a:t>By using this key, we can define our own </a:t>
            </a:r>
            <a:r>
              <a:rPr lang="en-US" dirty="0">
                <a:solidFill>
                  <a:srgbClr val="0070C0"/>
                </a:solidFill>
              </a:rPr>
              <a:t>parameter grouping and ordering </a:t>
            </a:r>
            <a:r>
              <a:rPr lang="en-US" dirty="0"/>
              <a:t>so that users can efficiently specify parameter values.</a:t>
            </a:r>
          </a:p>
          <a:p>
            <a:r>
              <a:rPr lang="en-US" dirty="0"/>
              <a:t>We can also define </a:t>
            </a:r>
            <a:r>
              <a:rPr lang="en-US" dirty="0">
                <a:solidFill>
                  <a:srgbClr val="0070C0"/>
                </a:solidFill>
              </a:rPr>
              <a:t>labels</a:t>
            </a:r>
            <a:r>
              <a:rPr lang="en-US" dirty="0"/>
              <a:t> for parameters. </a:t>
            </a:r>
          </a:p>
          <a:p>
            <a:r>
              <a:rPr lang="en-US" dirty="0"/>
              <a:t>A label is a friendly name or description that the console displays </a:t>
            </a:r>
            <a:r>
              <a:rPr lang="en-US" dirty="0">
                <a:solidFill>
                  <a:srgbClr val="0070C0"/>
                </a:solidFill>
              </a:rPr>
              <a:t>instead of a parameter's logical ID </a:t>
            </a:r>
            <a:r>
              <a:rPr lang="en-US" dirty="0"/>
              <a:t>which helps users understand the values to specify for each parameter.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AWS::CloudFormation::Interface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008" y="1490353"/>
            <a:ext cx="3703320" cy="14287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043" y="3201771"/>
            <a:ext cx="7917770" cy="4349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60044" y="1490352"/>
            <a:ext cx="1105495" cy="44935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Syntax: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6B67964-6D71-0B46-8525-27368FC0B14A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04100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EC2 </a:t>
            </a:r>
            <a:r>
              <a:rPr lang="en-US" sz="7000" b="1" dirty="0" err="1">
                <a:solidFill>
                  <a:schemeClr val="accent6">
                    <a:lumMod val="75000"/>
                  </a:schemeClr>
                </a:solidFill>
              </a:rPr>
              <a:t>UserData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17B8AE8-7530-2A4F-B1FD-370051CAD6F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142978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557" y="1461658"/>
            <a:ext cx="5869416" cy="595069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We can use </a:t>
            </a:r>
            <a:r>
              <a:rPr lang="en-US" dirty="0" err="1">
                <a:solidFill>
                  <a:srgbClr val="0070C0"/>
                </a:solidFill>
              </a:rPr>
              <a:t>UserData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in CloudFormation template for ec2. </a:t>
            </a:r>
          </a:p>
          <a:p>
            <a:r>
              <a:rPr lang="en-US" dirty="0"/>
              <a:t>We need to use a intrinsic function </a:t>
            </a:r>
            <a:r>
              <a:rPr lang="en-US" dirty="0" err="1">
                <a:solidFill>
                  <a:srgbClr val="0070C0"/>
                </a:solidFill>
              </a:rPr>
              <a:t>Fn</a:t>
            </a:r>
            <a:r>
              <a:rPr lang="en-US" dirty="0">
                <a:solidFill>
                  <a:srgbClr val="0070C0"/>
                </a:solidFill>
              </a:rPr>
              <a:t>::Base64 </a:t>
            </a:r>
            <a:r>
              <a:rPr lang="en-US" dirty="0"/>
              <a:t>with </a:t>
            </a:r>
            <a:r>
              <a:rPr lang="en-US" dirty="0" err="1"/>
              <a:t>UserData</a:t>
            </a:r>
            <a:r>
              <a:rPr lang="en-US" dirty="0"/>
              <a:t> in CFN templates. This function returns the  Base64 representation of input string. It passes </a:t>
            </a:r>
            <a:r>
              <a:rPr lang="en-US" dirty="0">
                <a:solidFill>
                  <a:srgbClr val="0070C0"/>
                </a:solidFill>
              </a:rPr>
              <a:t>encoded data </a:t>
            </a:r>
            <a:r>
              <a:rPr lang="en-US" dirty="0"/>
              <a:t>to ec2 Instance. </a:t>
            </a:r>
          </a:p>
          <a:p>
            <a:r>
              <a:rPr lang="en-US" dirty="0">
                <a:solidFill>
                  <a:srgbClr val="0070C0"/>
                </a:solidFill>
              </a:rPr>
              <a:t>YAML Pipe (|): </a:t>
            </a:r>
            <a:r>
              <a:rPr lang="en-US" dirty="0"/>
              <a:t>Any indented text that follows should be interpreted as a </a:t>
            </a:r>
            <a:r>
              <a:rPr lang="en-US" dirty="0">
                <a:solidFill>
                  <a:srgbClr val="0070C0"/>
                </a:solidFill>
              </a:rPr>
              <a:t>multi-line scalar value </a:t>
            </a:r>
            <a:r>
              <a:rPr lang="en-US" dirty="0"/>
              <a:t>which means value should be interpreted literally in such a way that </a:t>
            </a:r>
            <a:r>
              <a:rPr lang="en-US" dirty="0">
                <a:solidFill>
                  <a:srgbClr val="0070C0"/>
                </a:solidFill>
              </a:rPr>
              <a:t>preserves newlines</a:t>
            </a:r>
            <a:r>
              <a:rPr lang="en-US" dirty="0"/>
              <a:t>.</a:t>
            </a:r>
          </a:p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UserData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Cons</a:t>
            </a:r>
          </a:p>
          <a:p>
            <a:r>
              <a:rPr lang="en-US" dirty="0"/>
              <a:t>By default, user data scripts and cloud-</a:t>
            </a:r>
            <a:r>
              <a:rPr lang="en-US" dirty="0" err="1"/>
              <a:t>init</a:t>
            </a:r>
            <a:r>
              <a:rPr lang="en-US" dirty="0"/>
              <a:t> directives run only during the boot cycle when we </a:t>
            </a:r>
            <a:r>
              <a:rPr lang="en-US" dirty="0">
                <a:solidFill>
                  <a:srgbClr val="0070C0"/>
                </a:solidFill>
              </a:rPr>
              <a:t>first launch </a:t>
            </a:r>
            <a:r>
              <a:rPr lang="en-US" dirty="0"/>
              <a:t>an instance.</a:t>
            </a:r>
          </a:p>
          <a:p>
            <a:r>
              <a:rPr lang="en-US" dirty="0"/>
              <a:t>We can update our configuration to ensure that our user data scripts and cloud-</a:t>
            </a:r>
            <a:r>
              <a:rPr lang="en-US" dirty="0" err="1"/>
              <a:t>init</a:t>
            </a:r>
            <a:r>
              <a:rPr lang="en-US" dirty="0"/>
              <a:t> directives run every time we restart our instance.  (</a:t>
            </a:r>
            <a:r>
              <a:rPr lang="en-US" dirty="0">
                <a:solidFill>
                  <a:srgbClr val="0070C0"/>
                </a:solidFill>
              </a:rPr>
              <a:t>Reboot of server required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CloudFormation &amp; UserData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973" y="2751551"/>
            <a:ext cx="8321040" cy="373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285935" y="1941188"/>
            <a:ext cx="1506566" cy="553998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Sample: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61CF4C9-F228-6D4A-8777-7B765A9F10A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5751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372" y="3643516"/>
            <a:ext cx="5780038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Helper Scripts</a:t>
            </a:r>
          </a:p>
          <a:p>
            <a:pPr marL="0" indent="0" algn="ctr">
              <a:buNone/>
            </a:pP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0876" y="4702061"/>
            <a:ext cx="6234440" cy="590932"/>
          </a:xfrm>
          <a:prstGeom prst="rect">
            <a:avLst/>
          </a:prstGeom>
          <a:noFill/>
        </p:spPr>
        <p:txBody>
          <a:bodyPr wrap="square" lIns="109728" tIns="54864" rIns="109728" bIns="54864" rtlCol="0">
            <a:spAutoFit/>
          </a:bodyPr>
          <a:lstStyle/>
          <a:p>
            <a:r>
              <a:rPr lang="en-US" sz="3100" dirty="0" err="1">
                <a:solidFill>
                  <a:schemeClr val="accent6">
                    <a:lumMod val="75000"/>
                  </a:schemeClr>
                </a:solidFill>
              </a:rPr>
              <a:t>cfn-init</a:t>
            </a:r>
            <a:r>
              <a:rPr lang="en-US" sz="31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3100" dirty="0" err="1">
                <a:solidFill>
                  <a:schemeClr val="accent6">
                    <a:lumMod val="75000"/>
                  </a:schemeClr>
                </a:solidFill>
              </a:rPr>
              <a:t>cfn-hup</a:t>
            </a:r>
            <a:r>
              <a:rPr lang="en-US" sz="3100" dirty="0">
                <a:solidFill>
                  <a:schemeClr val="accent6">
                    <a:lumMod val="75000"/>
                  </a:schemeClr>
                </a:solidFill>
              </a:rPr>
              <a:t> and  </a:t>
            </a:r>
            <a:r>
              <a:rPr lang="en-US" sz="3100" dirty="0" err="1">
                <a:solidFill>
                  <a:schemeClr val="accent6">
                    <a:lumMod val="75000"/>
                  </a:schemeClr>
                </a:solidFill>
              </a:rPr>
              <a:t>cfn</a:t>
            </a:r>
            <a:r>
              <a:rPr lang="en-US" sz="3100" dirty="0">
                <a:solidFill>
                  <a:schemeClr val="accent6">
                    <a:lumMod val="75000"/>
                  </a:schemeClr>
                </a:solidFill>
              </a:rPr>
              <a:t>-signal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AC9E575-DE05-2840-8A16-F0885E58850B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17458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259580" y="3275696"/>
            <a:ext cx="2081604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App1AndApp2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5317" y="1242504"/>
            <a:ext cx="7234522" cy="8875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3600" dirty="0" err="1"/>
              <a:t>configSets</a:t>
            </a:r>
            <a:r>
              <a:rPr lang="en-US" sz="3600" dirty="0"/>
              <a:t> (Single)</a:t>
            </a:r>
          </a:p>
        </p:txBody>
      </p:sp>
      <p:cxnSp>
        <p:nvCxnSpPr>
          <p:cNvPr id="40" name="Straight Arrow Connector 39"/>
          <p:cNvCxnSpPr>
            <a:endCxn id="8" idx="0"/>
          </p:cNvCxnSpPr>
          <p:nvPr/>
        </p:nvCxnSpPr>
        <p:spPr>
          <a:xfrm flipH="1">
            <a:off x="4300383" y="2130009"/>
            <a:ext cx="16123" cy="1145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85317" y="5136761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App1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54573" y="5126004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App2</a:t>
            </a:r>
          </a:p>
        </p:txBody>
      </p:sp>
      <p:cxnSp>
        <p:nvCxnSpPr>
          <p:cNvPr id="48" name="Straight Arrow Connector 47"/>
          <p:cNvCxnSpPr>
            <a:stCxn id="8" idx="2"/>
            <a:endCxn id="45" idx="0"/>
          </p:cNvCxnSpPr>
          <p:nvPr/>
        </p:nvCxnSpPr>
        <p:spPr>
          <a:xfrm flipH="1">
            <a:off x="1627106" y="3969563"/>
            <a:ext cx="2673277" cy="1167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8" idx="2"/>
            <a:endCxn id="46" idx="0"/>
          </p:cNvCxnSpPr>
          <p:nvPr/>
        </p:nvCxnSpPr>
        <p:spPr>
          <a:xfrm>
            <a:off x="4300383" y="3969564"/>
            <a:ext cx="2995979" cy="11564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875" y="2833616"/>
            <a:ext cx="5517523" cy="2255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/>
          <p:cNvSpPr txBox="1"/>
          <p:nvPr/>
        </p:nvSpPr>
        <p:spPr>
          <a:xfrm>
            <a:off x="8568466" y="2130010"/>
            <a:ext cx="1400768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Sample: 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/>
          </p:nvPr>
        </p:nvSpPr>
        <p:spPr>
          <a:xfrm>
            <a:off x="1005840" y="-4657"/>
            <a:ext cx="12618720" cy="1188851"/>
          </a:xfrm>
        </p:spPr>
        <p:txBody>
          <a:bodyPr/>
          <a:lstStyle/>
          <a:p>
            <a:r>
              <a:rPr lang="en-US" dirty="0" err="1"/>
              <a:t>Config</a:t>
            </a:r>
            <a:r>
              <a:rPr lang="en-US" dirty="0"/>
              <a:t> Sets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C1D00851-229F-AC43-AD12-39B9033A8C3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1533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5" grpId="0" animBg="1"/>
      <p:bldP spid="46" grpId="0" animBg="1"/>
      <p:bldP spid="5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CloudFormation provides the following Python helper scripts that we can use to install software and start services on Amazon EC2 that we create as part of stack.</a:t>
            </a:r>
          </a:p>
          <a:p>
            <a:pPr lvl="1"/>
            <a:r>
              <a:rPr lang="en-US" dirty="0" err="1"/>
              <a:t>cfn-init</a:t>
            </a:r>
            <a:endParaRPr lang="en-US" dirty="0"/>
          </a:p>
          <a:p>
            <a:pPr lvl="1"/>
            <a:r>
              <a:rPr lang="en-US" dirty="0" err="1"/>
              <a:t>cfn</a:t>
            </a:r>
            <a:r>
              <a:rPr lang="en-US" dirty="0"/>
              <a:t>-signal</a:t>
            </a:r>
          </a:p>
          <a:p>
            <a:pPr lvl="1"/>
            <a:r>
              <a:rPr lang="en-US" dirty="0" err="1"/>
              <a:t>cfn</a:t>
            </a:r>
            <a:r>
              <a:rPr lang="en-US" dirty="0"/>
              <a:t>-get-metadata</a:t>
            </a:r>
          </a:p>
          <a:p>
            <a:pPr lvl="1"/>
            <a:r>
              <a:rPr lang="en-US" dirty="0" err="1"/>
              <a:t>cfn-hup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Helper Scripts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84F6E28-FB3A-7B4C-9214-A3ED63CAB8F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875776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372" y="3643516"/>
            <a:ext cx="775663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Metadata</a:t>
            </a: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5751" y="4611647"/>
            <a:ext cx="4219079" cy="553998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pPr marL="0" lvl="1"/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AWS::CloudFormation::</a:t>
            </a:r>
            <a:r>
              <a:rPr lang="en-US" sz="2900" dirty="0" err="1">
                <a:solidFill>
                  <a:schemeClr val="accent6">
                    <a:lumMod val="75000"/>
                  </a:schemeClr>
                </a:solidFill>
              </a:rPr>
              <a:t>Init</a:t>
            </a:r>
            <a:endParaRPr lang="en-US" sz="2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D6E8EE67-A9CD-1C41-A7E5-C82335599DB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2936902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676274" y="1521234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packages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672116" y="2564488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groups</a:t>
            </a:r>
          </a:p>
        </p:txBody>
      </p:sp>
      <p:sp>
        <p:nvSpPr>
          <p:cNvPr id="7" name="Rectangle 6"/>
          <p:cNvSpPr/>
          <p:nvPr/>
        </p:nvSpPr>
        <p:spPr>
          <a:xfrm>
            <a:off x="3672116" y="3649309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users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3667958" y="4692564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sources</a:t>
            </a:r>
          </a:p>
        </p:txBody>
      </p:sp>
      <p:sp>
        <p:nvSpPr>
          <p:cNvPr id="9" name="Rectangle 8"/>
          <p:cNvSpPr/>
          <p:nvPr/>
        </p:nvSpPr>
        <p:spPr>
          <a:xfrm>
            <a:off x="3643020" y="5727507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files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38862" y="6770762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commands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72116" y="432255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Metadata Format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35848" y="1517076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cfn</a:t>
            </a:r>
            <a:r>
              <a:rPr lang="en-US" dirty="0"/>
              <a:t>-bootstrap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69098" y="2560330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cfn-init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269098" y="3645151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cfn</a:t>
            </a:r>
            <a:r>
              <a:rPr lang="en-US" dirty="0"/>
              <a:t>-signal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264940" y="4688406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outputs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64940" y="5723349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Creation Policy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35843" y="6766604"/>
            <a:ext cx="3167149" cy="7855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cfn-hup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231685" y="428097"/>
            <a:ext cx="3167149" cy="78555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services</a:t>
            </a:r>
          </a:p>
        </p:txBody>
      </p:sp>
      <p:cxnSp>
        <p:nvCxnSpPr>
          <p:cNvPr id="20" name="Elbow Connector 19"/>
          <p:cNvCxnSpPr>
            <a:stCxn id="10" idx="3"/>
            <a:endCxn id="18" idx="1"/>
          </p:cNvCxnSpPr>
          <p:nvPr/>
        </p:nvCxnSpPr>
        <p:spPr>
          <a:xfrm flipV="1">
            <a:off x="6806010" y="820873"/>
            <a:ext cx="1425674" cy="634266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5" idx="0"/>
          </p:cNvCxnSpPr>
          <p:nvPr/>
        </p:nvCxnSpPr>
        <p:spPr>
          <a:xfrm>
            <a:off x="5255691" y="1217807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64002" y="2286001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5247375" y="3354194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255686" y="4409918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276467" y="5478111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272309" y="6508897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802791" y="1226119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823576" y="2294312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806949" y="3362505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815260" y="4418229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9836041" y="5486422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831883" y="6517208"/>
            <a:ext cx="4158" cy="3034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2256039" y="4688404"/>
            <a:ext cx="2082842" cy="785552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Create Stack &amp; Test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2256039" y="5723349"/>
            <a:ext cx="2082842" cy="785552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Create Stack &amp; Test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2256039" y="6766603"/>
            <a:ext cx="2082842" cy="785552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Update Stack – Deploy v2 App</a:t>
            </a:r>
          </a:p>
        </p:txBody>
      </p:sp>
      <p:cxnSp>
        <p:nvCxnSpPr>
          <p:cNvPr id="55" name="Straight Arrow Connector 54"/>
          <p:cNvCxnSpPr>
            <a:endCxn id="52" idx="1"/>
          </p:cNvCxnSpPr>
          <p:nvPr/>
        </p:nvCxnSpPr>
        <p:spPr>
          <a:xfrm>
            <a:off x="11436247" y="5077021"/>
            <a:ext cx="819793" cy="4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1436247" y="6093771"/>
            <a:ext cx="819793" cy="4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1444272" y="7163538"/>
            <a:ext cx="819793" cy="4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61299" y="429678"/>
            <a:ext cx="3167149" cy="785552"/>
          </a:xfrm>
          <a:prstGeom prst="rect">
            <a:avLst/>
          </a:prstGeom>
          <a:solidFill>
            <a:srgbClr val="246B1B"/>
          </a:solidFill>
          <a:ln>
            <a:solidFill>
              <a:srgbClr val="246B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Base Template</a:t>
            </a:r>
          </a:p>
        </p:txBody>
      </p:sp>
      <p:cxnSp>
        <p:nvCxnSpPr>
          <p:cNvPr id="62" name="Straight Arrow Connector 61"/>
          <p:cNvCxnSpPr>
            <a:stCxn id="60" idx="3"/>
            <a:endCxn id="11" idx="1"/>
          </p:cNvCxnSpPr>
          <p:nvPr/>
        </p:nvCxnSpPr>
        <p:spPr>
          <a:xfrm>
            <a:off x="3328447" y="822453"/>
            <a:ext cx="343668" cy="2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Subtitle 2">
            <a:extLst>
              <a:ext uri="{FF2B5EF4-FFF2-40B4-BE49-F238E27FC236}">
                <a16:creationId xmlns:a16="http://schemas.microsoft.com/office/drawing/2014/main" id="{A2F029DC-9079-9D4D-8D33-E5FF8E1028A6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7902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52" grpId="0" animBg="1"/>
      <p:bldP spid="53" grpId="0" animBg="1"/>
      <p:bldP spid="54" grpId="0" animBg="1"/>
      <p:bldP spid="6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019" y="1706602"/>
            <a:ext cx="7946968" cy="5590922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Resources</a:t>
            </a:r>
          </a:p>
          <a:p>
            <a:pPr lvl="1"/>
            <a:r>
              <a:rPr lang="en-US" dirty="0"/>
              <a:t>Security Group </a:t>
            </a:r>
          </a:p>
          <a:p>
            <a:pPr lvl="1"/>
            <a:r>
              <a:rPr lang="en-US" dirty="0"/>
              <a:t>VM </a:t>
            </a:r>
            <a:r>
              <a:rPr lang="en-US" dirty="0" err="1"/>
              <a:t>Instnaces</a:t>
            </a:r>
            <a:endParaRPr lang="en-US" dirty="0"/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Parameters</a:t>
            </a:r>
          </a:p>
          <a:p>
            <a:pPr lvl="1"/>
            <a:r>
              <a:rPr lang="en-US" dirty="0"/>
              <a:t>We will Parameterize </a:t>
            </a:r>
            <a:r>
              <a:rPr lang="en-US" dirty="0">
                <a:solidFill>
                  <a:srgbClr val="0070C0"/>
                </a:solidFill>
              </a:rPr>
              <a:t>KeyName</a:t>
            </a:r>
            <a:r>
              <a:rPr lang="en-US" dirty="0"/>
              <a:t> parameter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00 – Base Template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468" y="1230555"/>
            <a:ext cx="5917104" cy="6367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8A7AB2A-C9E5-DE42-ABB6-A69DB970EBB1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3851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598" y="1336917"/>
            <a:ext cx="9143999" cy="60754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Type </a:t>
            </a:r>
            <a:r>
              <a:rPr lang="en-US" dirty="0">
                <a:solidFill>
                  <a:srgbClr val="0070C0"/>
                </a:solidFill>
              </a:rPr>
              <a:t>AWS::CloudFormation::</a:t>
            </a:r>
            <a:r>
              <a:rPr lang="en-US" dirty="0" err="1">
                <a:solidFill>
                  <a:srgbClr val="0070C0"/>
                </a:solidFill>
              </a:rPr>
              <a:t>Init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will be used to include metadata section on an ec2 instance for </a:t>
            </a:r>
            <a:r>
              <a:rPr lang="en-US" dirty="0" err="1"/>
              <a:t>cfn-init</a:t>
            </a:r>
            <a:r>
              <a:rPr lang="en-US" dirty="0"/>
              <a:t> helper script.</a:t>
            </a:r>
          </a:p>
          <a:p>
            <a:r>
              <a:rPr lang="en-US" dirty="0"/>
              <a:t>Configuration is separated in to </a:t>
            </a:r>
            <a:r>
              <a:rPr lang="en-US" dirty="0">
                <a:solidFill>
                  <a:srgbClr val="0070C0"/>
                </a:solidFill>
              </a:rPr>
              <a:t>sections</a:t>
            </a:r>
            <a:r>
              <a:rPr lang="en-US" dirty="0"/>
              <a:t>.</a:t>
            </a:r>
          </a:p>
          <a:p>
            <a:r>
              <a:rPr lang="en-US" dirty="0"/>
              <a:t>Metadata is organized in to </a:t>
            </a:r>
            <a:r>
              <a:rPr lang="en-US" dirty="0" err="1">
                <a:solidFill>
                  <a:srgbClr val="0070C0"/>
                </a:solidFill>
              </a:rPr>
              <a:t>config</a:t>
            </a:r>
            <a:r>
              <a:rPr lang="en-US" dirty="0">
                <a:solidFill>
                  <a:srgbClr val="0070C0"/>
                </a:solidFill>
              </a:rPr>
              <a:t> keys</a:t>
            </a:r>
            <a:r>
              <a:rPr lang="en-US" dirty="0"/>
              <a:t>, which we can even group in </a:t>
            </a:r>
            <a:r>
              <a:rPr lang="en-US" dirty="0" err="1">
                <a:solidFill>
                  <a:srgbClr val="0070C0"/>
                </a:solidFill>
              </a:rPr>
              <a:t>configsets</a:t>
            </a:r>
            <a:r>
              <a:rPr lang="en-US" dirty="0"/>
              <a:t>. </a:t>
            </a:r>
          </a:p>
          <a:p>
            <a:r>
              <a:rPr lang="en-US" dirty="0"/>
              <a:t>By default </a:t>
            </a:r>
            <a:r>
              <a:rPr lang="en-US" dirty="0" err="1">
                <a:solidFill>
                  <a:srgbClr val="0070C0"/>
                </a:solidFill>
              </a:rPr>
              <a:t>cfn-init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calls and </a:t>
            </a:r>
            <a:r>
              <a:rPr lang="en-US" dirty="0">
                <a:solidFill>
                  <a:srgbClr val="0070C0"/>
                </a:solidFill>
              </a:rPr>
              <a:t>processes the metadata section </a:t>
            </a:r>
            <a:r>
              <a:rPr lang="en-US" dirty="0"/>
              <a:t>when it has single </a:t>
            </a:r>
            <a:r>
              <a:rPr lang="en-US" dirty="0" err="1"/>
              <a:t>config</a:t>
            </a:r>
            <a:r>
              <a:rPr lang="en-US" dirty="0"/>
              <a:t> key (No </a:t>
            </a:r>
            <a:r>
              <a:rPr lang="en-US" dirty="0" err="1"/>
              <a:t>configsets</a:t>
            </a:r>
            <a:r>
              <a:rPr lang="en-US" dirty="0"/>
              <a:t> defined).</a:t>
            </a:r>
          </a:p>
          <a:p>
            <a:r>
              <a:rPr lang="en-US" dirty="0"/>
              <a:t>We can even specify </a:t>
            </a:r>
            <a:r>
              <a:rPr lang="en-US" dirty="0" err="1">
                <a:solidFill>
                  <a:srgbClr val="0070C0"/>
                </a:solidFill>
              </a:rPr>
              <a:t>configsets</a:t>
            </a:r>
            <a:r>
              <a:rPr lang="en-US" dirty="0">
                <a:solidFill>
                  <a:srgbClr val="0070C0"/>
                </a:solidFill>
              </a:rPr>
              <a:t> as input to </a:t>
            </a:r>
            <a:r>
              <a:rPr lang="en-US" dirty="0" err="1">
                <a:solidFill>
                  <a:srgbClr val="0070C0"/>
                </a:solidFill>
              </a:rPr>
              <a:t>cfn-init</a:t>
            </a:r>
            <a:r>
              <a:rPr lang="en-US" dirty="0">
                <a:solidFill>
                  <a:srgbClr val="0070C0"/>
                </a:solidFill>
              </a:rPr>
              <a:t> script </a:t>
            </a:r>
            <a:r>
              <a:rPr lang="en-US" dirty="0"/>
              <a:t>so that it can process the entire </a:t>
            </a:r>
            <a:r>
              <a:rPr lang="en-US" dirty="0" err="1"/>
              <a:t>configset</a:t>
            </a:r>
            <a:r>
              <a:rPr lang="en-US" dirty="0"/>
              <a:t> with all its </a:t>
            </a:r>
            <a:r>
              <a:rPr lang="en-US" dirty="0" err="1"/>
              <a:t>configkeys</a:t>
            </a:r>
            <a:r>
              <a:rPr lang="en-US" dirty="0"/>
              <a:t>.  We will see it in detail in </a:t>
            </a:r>
            <a:r>
              <a:rPr lang="en-US" dirty="0" err="1"/>
              <a:t>configsets</a:t>
            </a:r>
            <a:r>
              <a:rPr lang="en-US" dirty="0"/>
              <a:t> section.</a:t>
            </a:r>
          </a:p>
          <a:p>
            <a:r>
              <a:rPr lang="en-US" dirty="0"/>
              <a:t>The </a:t>
            </a:r>
            <a:r>
              <a:rPr lang="en-US" dirty="0" err="1"/>
              <a:t>cfn-init</a:t>
            </a:r>
            <a:r>
              <a:rPr lang="en-US" dirty="0"/>
              <a:t> helper script processes the configuration sections </a:t>
            </a:r>
            <a:r>
              <a:rPr lang="en-US" dirty="0">
                <a:solidFill>
                  <a:srgbClr val="0070C0"/>
                </a:solidFill>
              </a:rPr>
              <a:t>in the order specified in syntax section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71015"/>
            <a:ext cx="1261872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Step-01: Metadata: AWS::CloudFormation::</a:t>
            </a:r>
            <a:r>
              <a:rPr lang="en-US" dirty="0" err="1"/>
              <a:t>Init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675" y="1148450"/>
            <a:ext cx="3869842" cy="643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43E54A1C-0338-3643-987C-275497AF993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8045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986" y="1399978"/>
            <a:ext cx="10531366" cy="6012378"/>
          </a:xfrm>
        </p:spPr>
        <p:txBody>
          <a:bodyPr/>
          <a:lstStyle/>
          <a:p>
            <a:r>
              <a:rPr lang="en-US" dirty="0"/>
              <a:t>If we want to process it in </a:t>
            </a:r>
            <a:r>
              <a:rPr lang="en-US" dirty="0">
                <a:solidFill>
                  <a:srgbClr val="0070C0"/>
                </a:solidFill>
              </a:rPr>
              <a:t>different order</a:t>
            </a:r>
            <a:r>
              <a:rPr lang="en-US" dirty="0"/>
              <a:t>, we need to separate them into </a:t>
            </a:r>
            <a:r>
              <a:rPr lang="en-US" dirty="0">
                <a:solidFill>
                  <a:srgbClr val="0070C0"/>
                </a:solidFill>
              </a:rPr>
              <a:t>different </a:t>
            </a:r>
            <a:r>
              <a:rPr lang="en-US" dirty="0" err="1">
                <a:solidFill>
                  <a:srgbClr val="0070C0"/>
                </a:solidFill>
              </a:rPr>
              <a:t>config</a:t>
            </a:r>
            <a:r>
              <a:rPr lang="en-US" dirty="0">
                <a:solidFill>
                  <a:srgbClr val="0070C0"/>
                </a:solidFill>
              </a:rPr>
              <a:t> keys </a:t>
            </a:r>
            <a:r>
              <a:rPr lang="en-US" dirty="0"/>
              <a:t>and then use the </a:t>
            </a:r>
            <a:r>
              <a:rPr lang="en-US" dirty="0">
                <a:solidFill>
                  <a:srgbClr val="0070C0"/>
                </a:solidFill>
              </a:rPr>
              <a:t>order of execution </a:t>
            </a:r>
            <a:r>
              <a:rPr lang="en-US" dirty="0"/>
              <a:t>for </a:t>
            </a:r>
            <a:r>
              <a:rPr lang="en-US" dirty="0" err="1"/>
              <a:t>config</a:t>
            </a:r>
            <a:r>
              <a:rPr lang="en-US" dirty="0"/>
              <a:t> keys in a </a:t>
            </a:r>
            <a:r>
              <a:rPr lang="en-US" dirty="0" err="1"/>
              <a:t>configset</a:t>
            </a:r>
            <a:r>
              <a:rPr lang="en-US" dirty="0"/>
              <a:t>.</a:t>
            </a:r>
          </a:p>
          <a:p>
            <a:r>
              <a:rPr lang="en-US" dirty="0"/>
              <a:t>In this step we will just </a:t>
            </a:r>
            <a:r>
              <a:rPr lang="en-US" dirty="0">
                <a:solidFill>
                  <a:srgbClr val="0070C0"/>
                </a:solidFill>
              </a:rPr>
              <a:t>add the metadata section </a:t>
            </a:r>
            <a:r>
              <a:rPr lang="en-US" dirty="0"/>
              <a:t>with structure. </a:t>
            </a:r>
          </a:p>
          <a:p>
            <a:r>
              <a:rPr lang="en-US" dirty="0"/>
              <a:t>We will </a:t>
            </a:r>
            <a:r>
              <a:rPr lang="en-US" dirty="0">
                <a:solidFill>
                  <a:srgbClr val="0070C0"/>
                </a:solidFill>
              </a:rPr>
              <a:t>incrementally build </a:t>
            </a:r>
            <a:r>
              <a:rPr lang="en-US" dirty="0"/>
              <a:t>the metadata sections in upcoming steps.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Metadata Structure: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121463"/>
            <a:ext cx="12618720" cy="1188851"/>
          </a:xfrm>
        </p:spPr>
        <p:txBody>
          <a:bodyPr>
            <a:normAutofit/>
          </a:bodyPr>
          <a:lstStyle/>
          <a:p>
            <a:r>
              <a:rPr lang="en-US" dirty="0"/>
              <a:t>Step-01: Metadata: Structure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5498" y="1144437"/>
            <a:ext cx="3159016" cy="644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178" y="4500012"/>
            <a:ext cx="5438602" cy="314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E075159B-EAF0-3F43-BB0D-D2AAAA100F3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86717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50" y="1584519"/>
            <a:ext cx="5777352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 use packages key to </a:t>
            </a:r>
            <a:r>
              <a:rPr lang="en-US" dirty="0">
                <a:solidFill>
                  <a:srgbClr val="0070C0"/>
                </a:solidFill>
              </a:rPr>
              <a:t>download and install </a:t>
            </a:r>
            <a:r>
              <a:rPr lang="en-US" dirty="0"/>
              <a:t>pre-packaged applications.</a:t>
            </a:r>
          </a:p>
          <a:p>
            <a:r>
              <a:rPr lang="en-US" dirty="0"/>
              <a:t>On windows systems packages key supports only the </a:t>
            </a:r>
            <a:r>
              <a:rPr lang="en-US" dirty="0">
                <a:solidFill>
                  <a:srgbClr val="0070C0"/>
                </a:solidFill>
              </a:rPr>
              <a:t>MSI Installer.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Supported Package Formats:</a:t>
            </a:r>
          </a:p>
          <a:p>
            <a:pPr lvl="1"/>
            <a:r>
              <a:rPr lang="en-US" dirty="0"/>
              <a:t>apt</a:t>
            </a:r>
          </a:p>
          <a:p>
            <a:pPr lvl="1"/>
            <a:r>
              <a:rPr lang="en-US" dirty="0" err="1"/>
              <a:t>msi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rpm</a:t>
            </a:r>
          </a:p>
          <a:p>
            <a:pPr lvl="1"/>
            <a:r>
              <a:rPr lang="en-US" dirty="0" err="1"/>
              <a:t>rubygems</a:t>
            </a:r>
            <a:endParaRPr lang="en-US" dirty="0"/>
          </a:p>
          <a:p>
            <a:pPr lvl="1"/>
            <a:r>
              <a:rPr lang="en-US" dirty="0"/>
              <a:t>yum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Step-02: Metadata: packages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792" y="4798004"/>
            <a:ext cx="5932170" cy="28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618" y="2152479"/>
            <a:ext cx="7837342" cy="258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72448" y="1623828"/>
            <a:ext cx="3893681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Packages with Versions: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3228" y="4849192"/>
            <a:ext cx="2493067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Our Example: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7938EF13-515D-3544-9029-EE8F98F1FA4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575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groups to create Linux/Unix groups and assign to group id’s.</a:t>
            </a:r>
          </a:p>
          <a:p>
            <a:r>
              <a:rPr lang="en-US" dirty="0"/>
              <a:t>Groups key is </a:t>
            </a:r>
            <a:r>
              <a:rPr lang="en-US" dirty="0">
                <a:solidFill>
                  <a:srgbClr val="0070C0"/>
                </a:solidFill>
              </a:rPr>
              <a:t>not supported </a:t>
            </a:r>
            <a:r>
              <a:rPr lang="en-US" dirty="0"/>
              <a:t>for windows systems.</a:t>
            </a:r>
          </a:p>
          <a:p>
            <a:r>
              <a:rPr lang="en-US" dirty="0"/>
              <a:t>We can create multiple groups as required.</a:t>
            </a:r>
          </a:p>
          <a:p>
            <a:r>
              <a:rPr lang="en-US" dirty="0"/>
              <a:t>We can create </a:t>
            </a:r>
            <a:r>
              <a:rPr lang="en-US" dirty="0">
                <a:solidFill>
                  <a:srgbClr val="0070C0"/>
                </a:solidFill>
              </a:rPr>
              <a:t>without group id</a:t>
            </a:r>
            <a:r>
              <a:rPr lang="en-US" dirty="0"/>
              <a:t> or create </a:t>
            </a:r>
            <a:r>
              <a:rPr lang="en-US" dirty="0">
                <a:solidFill>
                  <a:srgbClr val="0070C0"/>
                </a:solidFill>
              </a:rPr>
              <a:t>with a desired group id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Syntax: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Step-03: Metadata: groups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714" y="5285856"/>
            <a:ext cx="2423160" cy="1348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275E0D8-662C-8C4A-B7FF-3DA27908BE8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5229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8084128" cy="55909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use the users key to create Linux/Unix users in EC2 Instance.</a:t>
            </a:r>
          </a:p>
          <a:p>
            <a:r>
              <a:rPr lang="en-US" dirty="0"/>
              <a:t>Users key is not supported for windows systems.</a:t>
            </a:r>
          </a:p>
          <a:p>
            <a:r>
              <a:rPr lang="en-US" dirty="0"/>
              <a:t>The following are the supported keys</a:t>
            </a:r>
          </a:p>
          <a:p>
            <a:pPr lvl="1"/>
            <a:r>
              <a:rPr lang="en-US" dirty="0" err="1"/>
              <a:t>uid</a:t>
            </a:r>
            <a:endParaRPr lang="en-US" dirty="0"/>
          </a:p>
          <a:p>
            <a:pPr lvl="1"/>
            <a:r>
              <a:rPr lang="en-US" dirty="0"/>
              <a:t>groups</a:t>
            </a:r>
          </a:p>
          <a:p>
            <a:pPr lvl="1"/>
            <a:r>
              <a:rPr lang="en-US" dirty="0" err="1"/>
              <a:t>homeDir</a:t>
            </a:r>
            <a:endParaRPr lang="en-US" dirty="0"/>
          </a:p>
          <a:p>
            <a:r>
              <a:rPr lang="en-US" dirty="0"/>
              <a:t>Users are created as </a:t>
            </a:r>
            <a:r>
              <a:rPr lang="en-US" dirty="0">
                <a:solidFill>
                  <a:srgbClr val="0070C0"/>
                </a:solidFill>
              </a:rPr>
              <a:t>non-interactive system users </a:t>
            </a:r>
            <a:r>
              <a:rPr lang="en-US" dirty="0"/>
              <a:t>with a shell of 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sbin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nologin</a:t>
            </a:r>
            <a:r>
              <a:rPr lang="en-US" dirty="0"/>
              <a:t>.</a:t>
            </a:r>
          </a:p>
          <a:p>
            <a:r>
              <a:rPr lang="en-US" dirty="0"/>
              <a:t>This is by design and cannot be modified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Step-04: Metadata: users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01942" y="1821434"/>
            <a:ext cx="1542499" cy="553998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900" dirty="0">
                <a:solidFill>
                  <a:schemeClr val="accent6">
                    <a:lumMod val="75000"/>
                  </a:schemeClr>
                </a:solidFill>
              </a:rPr>
              <a:t>Syntax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191" y="2692285"/>
            <a:ext cx="333756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8E1D432-E438-1B4A-93E6-98690834F5E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48557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use the sources key to download an archive file and unpack it in a target directory on EC2 Instance. </a:t>
            </a:r>
          </a:p>
          <a:p>
            <a:r>
              <a:rPr lang="en-US" dirty="0"/>
              <a:t>This key is fully supported for both Linux and Windows systems.</a:t>
            </a:r>
          </a:p>
          <a:p>
            <a:r>
              <a:rPr lang="en-US" dirty="0"/>
              <a:t>Supported Archive formats</a:t>
            </a:r>
          </a:p>
          <a:p>
            <a:pPr lvl="1"/>
            <a:r>
              <a:rPr lang="en-US" dirty="0"/>
              <a:t>tar</a:t>
            </a:r>
          </a:p>
          <a:p>
            <a:pPr lvl="1"/>
            <a:r>
              <a:rPr lang="en-US" dirty="0"/>
              <a:t>tar + </a:t>
            </a:r>
            <a:r>
              <a:rPr lang="en-US" dirty="0" err="1"/>
              <a:t>gzip</a:t>
            </a:r>
            <a:endParaRPr lang="en-US" dirty="0"/>
          </a:p>
          <a:p>
            <a:pPr lvl="1"/>
            <a:r>
              <a:rPr lang="en-US" dirty="0"/>
              <a:t>tar + bz2</a:t>
            </a:r>
          </a:p>
          <a:p>
            <a:pPr lvl="1"/>
            <a:r>
              <a:rPr lang="en-US" dirty="0"/>
              <a:t>zip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Syntax / Example: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Step-05: Metadata: sources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6" y="6605186"/>
            <a:ext cx="1066419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522EC7E-FA14-8D45-92CD-4D8FC8B0ADF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6148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9482" y="2339784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SingleAppCS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2204547" y="2339783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3345" y="3999149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68073" y="2339784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DualAppCS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985711" y="3999148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SingleAppCS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911779" y="4020664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74954" y="5569758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209927" y="4007212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DualAppCS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993832" y="5569758"/>
            <a:ext cx="1683576" cy="6938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 err="1"/>
              <a:t>SingleAppCS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2209898" y="5591274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04587" y="6871430"/>
            <a:ext cx="1683576" cy="69386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dirty="0"/>
              <a:t>App1</a:t>
            </a:r>
          </a:p>
        </p:txBody>
      </p:sp>
      <p:cxnSp>
        <p:nvCxnSpPr>
          <p:cNvPr id="21" name="Straight Arrow Connector 20"/>
          <p:cNvCxnSpPr>
            <a:stCxn id="8" idx="2"/>
            <a:endCxn id="10" idx="0"/>
          </p:cNvCxnSpPr>
          <p:nvPr/>
        </p:nvCxnSpPr>
        <p:spPr>
          <a:xfrm flipH="1">
            <a:off x="1315133" y="3033652"/>
            <a:ext cx="16138" cy="965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9482" y="306593"/>
            <a:ext cx="13629929" cy="8875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r>
              <a:rPr lang="en-US" sz="3600" dirty="0" err="1"/>
              <a:t>configSets</a:t>
            </a:r>
            <a:r>
              <a:rPr lang="en-US" sz="3600" dirty="0"/>
              <a:t> (Multiple)</a:t>
            </a:r>
          </a:p>
        </p:txBody>
      </p:sp>
      <p:cxnSp>
        <p:nvCxnSpPr>
          <p:cNvPr id="24" name="Straight Arrow Connector 23"/>
          <p:cNvCxnSpPr>
            <a:stCxn id="11" idx="2"/>
            <a:endCxn id="12" idx="0"/>
          </p:cNvCxnSpPr>
          <p:nvPr/>
        </p:nvCxnSpPr>
        <p:spPr>
          <a:xfrm flipH="1">
            <a:off x="4827499" y="3033652"/>
            <a:ext cx="1382362" cy="9654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13" idx="0"/>
          </p:cNvCxnSpPr>
          <p:nvPr/>
        </p:nvCxnSpPr>
        <p:spPr>
          <a:xfrm>
            <a:off x="6209861" y="3033652"/>
            <a:ext cx="1543706" cy="9870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4" idx="0"/>
          </p:cNvCxnSpPr>
          <p:nvPr/>
        </p:nvCxnSpPr>
        <p:spPr>
          <a:xfrm flipH="1">
            <a:off x="4816742" y="4693016"/>
            <a:ext cx="10757" cy="8767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2"/>
            <a:endCxn id="15" idx="0"/>
          </p:cNvCxnSpPr>
          <p:nvPr/>
        </p:nvCxnSpPr>
        <p:spPr>
          <a:xfrm>
            <a:off x="13046336" y="3033651"/>
            <a:ext cx="5380" cy="9735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2"/>
            <a:endCxn id="16" idx="0"/>
          </p:cNvCxnSpPr>
          <p:nvPr/>
        </p:nvCxnSpPr>
        <p:spPr>
          <a:xfrm flipH="1">
            <a:off x="10835620" y="4701080"/>
            <a:ext cx="2216095" cy="8686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6" idx="2"/>
            <a:endCxn id="18" idx="0"/>
          </p:cNvCxnSpPr>
          <p:nvPr/>
        </p:nvCxnSpPr>
        <p:spPr>
          <a:xfrm>
            <a:off x="10835620" y="6263626"/>
            <a:ext cx="10756" cy="607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5" idx="2"/>
            <a:endCxn id="17" idx="0"/>
          </p:cNvCxnSpPr>
          <p:nvPr/>
        </p:nvCxnSpPr>
        <p:spPr>
          <a:xfrm flipH="1">
            <a:off x="13051686" y="4701080"/>
            <a:ext cx="29" cy="890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8" idx="0"/>
          </p:cNvCxnSpPr>
          <p:nvPr/>
        </p:nvCxnSpPr>
        <p:spPr>
          <a:xfrm>
            <a:off x="1331270" y="1194098"/>
            <a:ext cx="0" cy="1145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11" idx="0"/>
          </p:cNvCxnSpPr>
          <p:nvPr/>
        </p:nvCxnSpPr>
        <p:spPr>
          <a:xfrm>
            <a:off x="6209861" y="1194098"/>
            <a:ext cx="0" cy="11456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9" idx="0"/>
          </p:cNvCxnSpPr>
          <p:nvPr/>
        </p:nvCxnSpPr>
        <p:spPr>
          <a:xfrm>
            <a:off x="13046335" y="1194099"/>
            <a:ext cx="0" cy="11456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871" y="4940450"/>
            <a:ext cx="3399392" cy="2624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91747" y="6941336"/>
            <a:ext cx="1400768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Sample: 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96073C6C-CA74-7348-B8DA-12E54A7C9CE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8997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S3 bucket</a:t>
            </a:r>
          </a:p>
          <a:p>
            <a:r>
              <a:rPr lang="en-US" dirty="0"/>
              <a:t>Disable </a:t>
            </a:r>
            <a:r>
              <a:rPr lang="en-US" dirty="0">
                <a:solidFill>
                  <a:srgbClr val="0070C0"/>
                </a:solidFill>
              </a:rPr>
              <a:t>block public access to bucket</a:t>
            </a:r>
            <a:r>
              <a:rPr lang="en-US" dirty="0"/>
              <a:t>.</a:t>
            </a:r>
          </a:p>
          <a:p>
            <a:r>
              <a:rPr lang="en-US" dirty="0"/>
              <a:t>Create </a:t>
            </a:r>
            <a:r>
              <a:rPr lang="en-US" dirty="0" err="1">
                <a:solidFill>
                  <a:srgbClr val="0070C0"/>
                </a:solidFill>
              </a:rPr>
              <a:t>cfn</a:t>
            </a:r>
            <a:r>
              <a:rPr lang="en-US" dirty="0"/>
              <a:t> folder</a:t>
            </a:r>
          </a:p>
          <a:p>
            <a:r>
              <a:rPr lang="en-US" dirty="0"/>
              <a:t>Upload the zip files </a:t>
            </a:r>
            <a:r>
              <a:rPr lang="en-US" dirty="0">
                <a:solidFill>
                  <a:srgbClr val="0070C0"/>
                </a:solidFill>
              </a:rPr>
              <a:t>demo1.zip, demo2.zip</a:t>
            </a:r>
            <a:r>
              <a:rPr lang="en-US" dirty="0"/>
              <a:t> which contains </a:t>
            </a:r>
            <a:r>
              <a:rPr lang="en-US" dirty="0" err="1">
                <a:solidFill>
                  <a:srgbClr val="0070C0"/>
                </a:solidFill>
              </a:rPr>
              <a:t>demo.war</a:t>
            </a:r>
            <a:r>
              <a:rPr lang="en-US" dirty="0"/>
              <a:t> (two versions v1 and v2)</a:t>
            </a:r>
          </a:p>
          <a:p>
            <a:pPr lvl="1"/>
            <a:r>
              <a:rPr lang="en-US" dirty="0"/>
              <a:t>Unzip AWS-CloudFormation.zip to local directory</a:t>
            </a:r>
          </a:p>
          <a:p>
            <a:pPr lvl="1"/>
            <a:r>
              <a:rPr lang="en-US" dirty="0"/>
              <a:t>Navigate to </a:t>
            </a:r>
            <a:r>
              <a:rPr lang="en-US" dirty="0">
                <a:solidFill>
                  <a:srgbClr val="0070C0"/>
                </a:solidFill>
              </a:rPr>
              <a:t>11-cfn-init/WAR-Files </a:t>
            </a:r>
            <a:r>
              <a:rPr lang="en-US" dirty="0"/>
              <a:t>folder</a:t>
            </a:r>
          </a:p>
          <a:p>
            <a:pPr lvl="1"/>
            <a:r>
              <a:rPr lang="en-US" dirty="0"/>
              <a:t>Upload the </a:t>
            </a:r>
            <a:r>
              <a:rPr lang="en-US" dirty="0">
                <a:solidFill>
                  <a:srgbClr val="0070C0"/>
                </a:solidFill>
              </a:rPr>
              <a:t>demo1.zip, demo2.zip </a:t>
            </a:r>
            <a:r>
              <a:rPr lang="en-US" dirty="0"/>
              <a:t>to S3 bucket </a:t>
            </a:r>
            <a:r>
              <a:rPr lang="en-US" dirty="0" err="1">
                <a:solidFill>
                  <a:srgbClr val="0070C0"/>
                </a:solidFill>
              </a:rPr>
              <a:t>cfn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folder.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Path: </a:t>
            </a:r>
            <a:r>
              <a:rPr lang="en-US" dirty="0">
                <a:solidFill>
                  <a:srgbClr val="0070C0"/>
                </a:solidFill>
              </a:rPr>
              <a:t>/AWS-CloudFormation/11-cfn-init/WAR-files</a:t>
            </a:r>
            <a:endParaRPr lang="en-US" dirty="0"/>
          </a:p>
          <a:p>
            <a:pPr lvl="1"/>
            <a:r>
              <a:rPr lang="en-US" dirty="0"/>
              <a:t>Make the </a:t>
            </a:r>
            <a:r>
              <a:rPr lang="en-US" dirty="0">
                <a:solidFill>
                  <a:srgbClr val="0070C0"/>
                </a:solidFill>
              </a:rPr>
              <a:t>demo1.zip, demo2.zip</a:t>
            </a:r>
            <a:r>
              <a:rPr lang="en-US" dirty="0"/>
              <a:t> as public file.</a:t>
            </a:r>
          </a:p>
          <a:p>
            <a:pPr lvl="1"/>
            <a:r>
              <a:rPr lang="en-US" dirty="0"/>
              <a:t>Copy the S3 http </a:t>
            </a:r>
            <a:r>
              <a:rPr lang="en-US" dirty="0" err="1"/>
              <a:t>url</a:t>
            </a:r>
            <a:r>
              <a:rPr lang="en-US" dirty="0"/>
              <a:t> for both files and perform public access test.</a:t>
            </a:r>
          </a:p>
          <a:p>
            <a:pPr lvl="1"/>
            <a:r>
              <a:rPr lang="en-US" dirty="0"/>
              <a:t>Update </a:t>
            </a:r>
            <a:r>
              <a:rPr lang="en-US" dirty="0">
                <a:solidFill>
                  <a:srgbClr val="0070C0"/>
                </a:solidFill>
              </a:rPr>
              <a:t>demo1.zip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in </a:t>
            </a:r>
            <a:r>
              <a:rPr lang="en-US" dirty="0">
                <a:solidFill>
                  <a:srgbClr val="0070C0"/>
                </a:solidFill>
              </a:rPr>
              <a:t>sources section </a:t>
            </a:r>
            <a:r>
              <a:rPr lang="en-US" dirty="0"/>
              <a:t>of template.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Step-05: Metadata: sources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F4962AD-63BD-DF43-AF89-D98EE3F04286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92011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can use the </a:t>
            </a:r>
            <a:r>
              <a:rPr lang="en-US" dirty="0">
                <a:solidFill>
                  <a:srgbClr val="0070C0"/>
                </a:solidFill>
              </a:rPr>
              <a:t>files </a:t>
            </a:r>
            <a:r>
              <a:rPr lang="en-US" dirty="0"/>
              <a:t>key to create files on EC2 Instance.</a:t>
            </a:r>
          </a:p>
          <a:p>
            <a:r>
              <a:rPr lang="en-US" dirty="0"/>
              <a:t>The content can be either </a:t>
            </a:r>
            <a:r>
              <a:rPr lang="en-US" dirty="0">
                <a:solidFill>
                  <a:srgbClr val="0070C0"/>
                </a:solidFill>
              </a:rPr>
              <a:t>inline in the template </a:t>
            </a:r>
            <a:r>
              <a:rPr lang="en-US" dirty="0"/>
              <a:t>or the content can be </a:t>
            </a:r>
            <a:r>
              <a:rPr lang="en-US" dirty="0">
                <a:solidFill>
                  <a:srgbClr val="0070C0"/>
                </a:solidFill>
              </a:rPr>
              <a:t>pulled from a URL</a:t>
            </a:r>
            <a:r>
              <a:rPr lang="en-US" dirty="0"/>
              <a:t>.</a:t>
            </a:r>
          </a:p>
          <a:p>
            <a:r>
              <a:rPr lang="en-US" dirty="0"/>
              <a:t>The files are written to disk in </a:t>
            </a:r>
            <a:r>
              <a:rPr lang="en-US" dirty="0">
                <a:solidFill>
                  <a:srgbClr val="0070C0"/>
                </a:solidFill>
              </a:rPr>
              <a:t>alphabetical order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Supported Keys</a:t>
            </a:r>
          </a:p>
          <a:p>
            <a:pPr lvl="1"/>
            <a:r>
              <a:rPr lang="en-US" dirty="0"/>
              <a:t>content</a:t>
            </a:r>
          </a:p>
          <a:p>
            <a:pPr lvl="1"/>
            <a:r>
              <a:rPr lang="en-US" dirty="0"/>
              <a:t>source</a:t>
            </a:r>
          </a:p>
          <a:p>
            <a:pPr lvl="1"/>
            <a:r>
              <a:rPr lang="en-US" dirty="0"/>
              <a:t>Encoding (plain or base64)</a:t>
            </a:r>
          </a:p>
          <a:p>
            <a:pPr lvl="1"/>
            <a:r>
              <a:rPr lang="en-US" dirty="0"/>
              <a:t>group</a:t>
            </a:r>
          </a:p>
          <a:p>
            <a:pPr lvl="1"/>
            <a:r>
              <a:rPr lang="en-US" dirty="0"/>
              <a:t>owner</a:t>
            </a:r>
          </a:p>
          <a:p>
            <a:pPr lvl="1"/>
            <a:r>
              <a:rPr lang="en-US" dirty="0"/>
              <a:t>mode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context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Step-06: Metadata: files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5A8D361-206D-E54B-BED4-385CBAC8035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97647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Step-06: Metadata: files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16" y="1910190"/>
            <a:ext cx="13906674" cy="5506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9256" y="1396538"/>
            <a:ext cx="2578783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Syntax / Sample: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5DE1946-1AD4-B24B-BF09-ABA29486F923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4589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35" y="1821433"/>
            <a:ext cx="7872152" cy="5590922"/>
          </a:xfrm>
        </p:spPr>
        <p:txBody>
          <a:bodyPr/>
          <a:lstStyle/>
          <a:p>
            <a:r>
              <a:rPr lang="en-US" dirty="0"/>
              <a:t>We can use </a:t>
            </a:r>
            <a:r>
              <a:rPr lang="en-US" dirty="0">
                <a:solidFill>
                  <a:srgbClr val="0070C0"/>
                </a:solidFill>
              </a:rPr>
              <a:t>commands </a:t>
            </a:r>
            <a:r>
              <a:rPr lang="en-US" dirty="0"/>
              <a:t>key to execute commands on EC2 Instance. </a:t>
            </a:r>
          </a:p>
          <a:p>
            <a:r>
              <a:rPr lang="en-US" dirty="0"/>
              <a:t>The commands are processed in </a:t>
            </a:r>
            <a:r>
              <a:rPr lang="en-US" dirty="0">
                <a:solidFill>
                  <a:srgbClr val="0070C0"/>
                </a:solidFill>
              </a:rPr>
              <a:t>alphabetical order </a:t>
            </a:r>
            <a:r>
              <a:rPr lang="en-US" dirty="0"/>
              <a:t>by name.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Supported Keys</a:t>
            </a:r>
          </a:p>
          <a:p>
            <a:pPr lvl="1"/>
            <a:r>
              <a:rPr lang="en-US" dirty="0"/>
              <a:t>command</a:t>
            </a:r>
          </a:p>
          <a:p>
            <a:pPr lvl="1"/>
            <a:r>
              <a:rPr lang="en-US" dirty="0" err="1"/>
              <a:t>env</a:t>
            </a:r>
            <a:endParaRPr lang="en-US" dirty="0"/>
          </a:p>
          <a:p>
            <a:pPr lvl="1"/>
            <a:r>
              <a:rPr lang="en-US" dirty="0" err="1"/>
              <a:t>cwd</a:t>
            </a:r>
            <a:endParaRPr lang="en-US" dirty="0"/>
          </a:p>
          <a:p>
            <a:pPr lvl="1"/>
            <a:r>
              <a:rPr lang="en-US" dirty="0"/>
              <a:t>test</a:t>
            </a:r>
          </a:p>
          <a:p>
            <a:pPr lvl="1"/>
            <a:r>
              <a:rPr lang="en-US" dirty="0" err="1"/>
              <a:t>ignoreErrors</a:t>
            </a:r>
            <a:endParaRPr lang="en-US" dirty="0"/>
          </a:p>
          <a:p>
            <a:pPr lvl="1"/>
            <a:r>
              <a:rPr lang="en-US" dirty="0" err="1"/>
              <a:t>waitAfterCompletion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Step-07: Metadata: commands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7055" y="2901980"/>
            <a:ext cx="2728517" cy="517064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Syntax / Example: 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064" y="3560964"/>
            <a:ext cx="7898130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BD32CF4-4FAC-2942-94E3-D3662C0FDA94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148848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1821433"/>
            <a:ext cx="9326880" cy="559092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can use services key to define which services should be </a:t>
            </a:r>
            <a:r>
              <a:rPr lang="en-US" dirty="0">
                <a:solidFill>
                  <a:srgbClr val="0070C0"/>
                </a:solidFill>
              </a:rPr>
              <a:t>enabled or disabled </a:t>
            </a:r>
            <a:r>
              <a:rPr lang="en-US" dirty="0"/>
              <a:t>when the instance is launched.</a:t>
            </a:r>
          </a:p>
          <a:p>
            <a:r>
              <a:rPr lang="en-US" dirty="0"/>
              <a:t>On Linux systems this key is supported by using </a:t>
            </a:r>
            <a:r>
              <a:rPr lang="en-US" dirty="0" err="1">
                <a:solidFill>
                  <a:srgbClr val="0070C0"/>
                </a:solidFill>
              </a:rPr>
              <a:t>sysvinit</a:t>
            </a:r>
            <a:r>
              <a:rPr lang="en-US" dirty="0"/>
              <a:t>.</a:t>
            </a:r>
          </a:p>
          <a:p>
            <a:r>
              <a:rPr lang="en-US" dirty="0"/>
              <a:t>On Windows systems, it is supported by using </a:t>
            </a:r>
            <a:r>
              <a:rPr lang="en-US" dirty="0">
                <a:solidFill>
                  <a:srgbClr val="0070C0"/>
                </a:solidFill>
              </a:rPr>
              <a:t>Windows Service Manager.</a:t>
            </a:r>
          </a:p>
          <a:p>
            <a:r>
              <a:rPr lang="en-US" dirty="0"/>
              <a:t>Services key also allows us to specify </a:t>
            </a:r>
            <a:r>
              <a:rPr lang="en-US" dirty="0">
                <a:solidFill>
                  <a:srgbClr val="0070C0"/>
                </a:solidFill>
              </a:rPr>
              <a:t>dependencies on sources, </a:t>
            </a:r>
            <a:r>
              <a:rPr lang="en-US" dirty="0"/>
              <a:t>packages and files so that if a restart is needed due to files being installed, </a:t>
            </a:r>
            <a:r>
              <a:rPr lang="en-US" dirty="0" err="1"/>
              <a:t>cfn-init</a:t>
            </a:r>
            <a:r>
              <a:rPr lang="en-US" dirty="0"/>
              <a:t> will take care of the service restart. </a:t>
            </a:r>
          </a:p>
          <a:p>
            <a:r>
              <a:rPr lang="en-US" dirty="0"/>
              <a:t>Supported Keys</a:t>
            </a:r>
          </a:p>
          <a:p>
            <a:pPr lvl="1"/>
            <a:r>
              <a:rPr lang="en-US" dirty="0" err="1"/>
              <a:t>ensureRunning</a:t>
            </a:r>
            <a:endParaRPr lang="en-US" dirty="0"/>
          </a:p>
          <a:p>
            <a:pPr lvl="1"/>
            <a:r>
              <a:rPr lang="en-US" dirty="0"/>
              <a:t>enabled</a:t>
            </a:r>
          </a:p>
          <a:p>
            <a:pPr lvl="1"/>
            <a:r>
              <a:rPr lang="en-US" dirty="0"/>
              <a:t>files</a:t>
            </a:r>
          </a:p>
          <a:p>
            <a:pPr lvl="1"/>
            <a:r>
              <a:rPr lang="en-US" dirty="0"/>
              <a:t>sources</a:t>
            </a:r>
          </a:p>
          <a:p>
            <a:pPr lvl="1"/>
            <a:r>
              <a:rPr lang="en-US" dirty="0"/>
              <a:t>packages</a:t>
            </a:r>
          </a:p>
          <a:p>
            <a:pPr lvl="1"/>
            <a:r>
              <a:rPr lang="en-US" dirty="0"/>
              <a:t>commands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Step-08: Metadata: services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895" y="5224520"/>
            <a:ext cx="4057650" cy="158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099A9642-DC8B-9846-90F9-D6477FF09218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58659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Step-08: Metadata: services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1603" y="1821433"/>
            <a:ext cx="8740834" cy="559092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nginx</a:t>
            </a:r>
            <a:r>
              <a:rPr lang="en-US" dirty="0"/>
              <a:t> service will be </a:t>
            </a:r>
            <a:r>
              <a:rPr lang="en-US" dirty="0">
                <a:solidFill>
                  <a:srgbClr val="0070C0"/>
                </a:solidFill>
              </a:rPr>
              <a:t>restarted</a:t>
            </a:r>
            <a:r>
              <a:rPr lang="en-US" dirty="0"/>
              <a:t> if either 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etc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nginx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nginx.conf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var</a:t>
            </a:r>
            <a:r>
              <a:rPr lang="en-US" dirty="0">
                <a:solidFill>
                  <a:srgbClr val="0070C0"/>
                </a:solidFill>
              </a:rPr>
              <a:t>/www/html </a:t>
            </a:r>
            <a:r>
              <a:rPr lang="en-US" dirty="0"/>
              <a:t>are modified by </a:t>
            </a:r>
            <a:r>
              <a:rPr lang="en-US" dirty="0" err="1"/>
              <a:t>cfn-init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php-fastcgi</a:t>
            </a:r>
            <a:r>
              <a:rPr lang="en-US" dirty="0"/>
              <a:t> service will be </a:t>
            </a:r>
            <a:r>
              <a:rPr lang="en-US" dirty="0">
                <a:solidFill>
                  <a:srgbClr val="0070C0"/>
                </a:solidFill>
              </a:rPr>
              <a:t>restarted</a:t>
            </a:r>
            <a:r>
              <a:rPr lang="en-US" dirty="0"/>
              <a:t> if </a:t>
            </a:r>
            <a:r>
              <a:rPr lang="en-US" dirty="0" err="1"/>
              <a:t>cfn-init</a:t>
            </a:r>
            <a:r>
              <a:rPr lang="en-US" dirty="0"/>
              <a:t> installs or updates </a:t>
            </a:r>
            <a:r>
              <a:rPr lang="en-US" dirty="0" err="1"/>
              <a:t>php</a:t>
            </a:r>
            <a:r>
              <a:rPr lang="en-US" dirty="0"/>
              <a:t> or spawn-</a:t>
            </a:r>
            <a:r>
              <a:rPr lang="en-US" dirty="0" err="1"/>
              <a:t>fcgi</a:t>
            </a:r>
            <a:r>
              <a:rPr lang="en-US" dirty="0"/>
              <a:t> using yum.</a:t>
            </a:r>
          </a:p>
          <a:p>
            <a:r>
              <a:rPr lang="en-US" dirty="0"/>
              <a:t>The </a:t>
            </a:r>
            <a:r>
              <a:rPr lang="en-US" dirty="0" err="1"/>
              <a:t>sendmail</a:t>
            </a:r>
            <a:r>
              <a:rPr lang="en-US" dirty="0"/>
              <a:t> service will be </a:t>
            </a:r>
            <a:r>
              <a:rPr lang="en-US" dirty="0">
                <a:solidFill>
                  <a:srgbClr val="0070C0"/>
                </a:solidFill>
              </a:rPr>
              <a:t>stopped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disabled</a:t>
            </a:r>
            <a:r>
              <a:rPr lang="en-US" dirty="0"/>
              <a:t>.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668" y="1461658"/>
            <a:ext cx="4857750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0AC3142-22AB-ED4E-97EF-D0963F850D9E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9321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372" y="3643516"/>
            <a:ext cx="775663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 err="1">
                <a:solidFill>
                  <a:schemeClr val="accent6">
                    <a:lumMod val="75000"/>
                  </a:schemeClr>
                </a:solidFill>
              </a:rPr>
              <a:t>UserData</a:t>
            </a:r>
            <a:endParaRPr lang="en-US" sz="7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Graphic 47">
            <a:extLst>
              <a:ext uri="{FF2B5EF4-FFF2-40B4-BE49-F238E27FC236}">
                <a16:creationId xmlns:a16="http://schemas.microsoft.com/office/drawing/2014/main" id="{C9806E1C-231A-A543-A743-816583871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7156" y="2102002"/>
            <a:ext cx="4172584" cy="417258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A64AAA5A-F5C4-5346-8A4F-A98AABF4AFA7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5649689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Helper Scripts are updated </a:t>
            </a:r>
            <a:r>
              <a:rPr lang="en-US" dirty="0">
                <a:solidFill>
                  <a:srgbClr val="0070C0"/>
                </a:solidFill>
              </a:rPr>
              <a:t>periodically</a:t>
            </a:r>
            <a:r>
              <a:rPr lang="en-US" dirty="0"/>
              <a:t>.</a:t>
            </a:r>
          </a:p>
          <a:p>
            <a:r>
              <a:rPr lang="en-US" dirty="0"/>
              <a:t>We need to ensure that the below listed command is included in </a:t>
            </a:r>
            <a:r>
              <a:rPr lang="en-US" dirty="0" err="1">
                <a:solidFill>
                  <a:srgbClr val="0070C0"/>
                </a:solidFill>
              </a:rPr>
              <a:t>UserData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our template </a:t>
            </a:r>
            <a:r>
              <a:rPr lang="en-US" dirty="0">
                <a:solidFill>
                  <a:srgbClr val="0070C0"/>
                </a:solidFill>
              </a:rPr>
              <a:t>before we call the helper scripts </a:t>
            </a:r>
            <a:r>
              <a:rPr lang="en-US" dirty="0"/>
              <a:t>to ensure that our launched instances get the latest helper scripts.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Step-09: </a:t>
            </a:r>
            <a:r>
              <a:rPr lang="en-US" dirty="0" err="1"/>
              <a:t>UserData</a:t>
            </a:r>
            <a:r>
              <a:rPr lang="en-US" dirty="0"/>
              <a:t>: </a:t>
            </a:r>
            <a:r>
              <a:rPr lang="en-US" dirty="0" err="1"/>
              <a:t>aws</a:t>
            </a:r>
            <a:r>
              <a:rPr lang="en-US" dirty="0"/>
              <a:t>-</a:t>
            </a:r>
            <a:r>
              <a:rPr lang="en-US" dirty="0" err="1"/>
              <a:t>cfn</a:t>
            </a:r>
            <a:r>
              <a:rPr lang="en-US" dirty="0"/>
              <a:t>-bootstrap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23" y="4582912"/>
            <a:ext cx="10527030" cy="193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F0EFADF-5734-6441-9B6C-31C049A6ADF2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30928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65" y="1276201"/>
            <a:ext cx="6738227" cy="595069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dirty="0" err="1"/>
              <a:t>cfn-init</a:t>
            </a:r>
            <a:r>
              <a:rPr lang="en-US" dirty="0"/>
              <a:t> helper script </a:t>
            </a:r>
            <a:r>
              <a:rPr lang="en-US" dirty="0">
                <a:solidFill>
                  <a:srgbClr val="0070C0"/>
                </a:solidFill>
              </a:rPr>
              <a:t>reads template metadata </a:t>
            </a:r>
            <a:r>
              <a:rPr lang="en-US" dirty="0"/>
              <a:t>from the </a:t>
            </a:r>
            <a:r>
              <a:rPr lang="en-US" dirty="0">
                <a:solidFill>
                  <a:srgbClr val="0070C0"/>
                </a:solidFill>
              </a:rPr>
              <a:t>AWS::CloudFormation::</a:t>
            </a:r>
            <a:r>
              <a:rPr lang="en-US" dirty="0" err="1">
                <a:solidFill>
                  <a:srgbClr val="0070C0"/>
                </a:solidFill>
              </a:rPr>
              <a:t>Init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key and acts accordingly to:</a:t>
            </a:r>
          </a:p>
          <a:p>
            <a:pPr lvl="1"/>
            <a:r>
              <a:rPr lang="en-US" dirty="0"/>
              <a:t>Fetch and parse metadata from AWS CloudFormation</a:t>
            </a:r>
          </a:p>
          <a:p>
            <a:pPr lvl="1"/>
            <a:r>
              <a:rPr lang="en-US" dirty="0"/>
              <a:t>Install packages</a:t>
            </a:r>
          </a:p>
          <a:p>
            <a:pPr lvl="1"/>
            <a:r>
              <a:rPr lang="en-US" dirty="0"/>
              <a:t>Write files to disk</a:t>
            </a:r>
          </a:p>
          <a:p>
            <a:pPr lvl="1"/>
            <a:r>
              <a:rPr lang="en-US" dirty="0"/>
              <a:t>Enable/disable and start/stop services</a:t>
            </a:r>
          </a:p>
          <a:p>
            <a:r>
              <a:rPr lang="en-US" dirty="0"/>
              <a:t>If we use </a:t>
            </a:r>
            <a:r>
              <a:rPr lang="en-US" dirty="0" err="1"/>
              <a:t>cfn-init</a:t>
            </a:r>
            <a:r>
              <a:rPr lang="en-US" dirty="0"/>
              <a:t> to </a:t>
            </a:r>
            <a:r>
              <a:rPr lang="en-US" dirty="0">
                <a:solidFill>
                  <a:srgbClr val="0070C0"/>
                </a:solidFill>
              </a:rPr>
              <a:t>update an existing file</a:t>
            </a:r>
            <a:r>
              <a:rPr lang="en-US" dirty="0"/>
              <a:t>, it creates a backup copy of the original file in the same directory with a </a:t>
            </a:r>
            <a:r>
              <a:rPr lang="en-US" dirty="0">
                <a:solidFill>
                  <a:srgbClr val="0070C0"/>
                </a:solidFill>
              </a:rPr>
              <a:t>.</a:t>
            </a:r>
            <a:r>
              <a:rPr lang="en-US" dirty="0" err="1">
                <a:solidFill>
                  <a:srgbClr val="0070C0"/>
                </a:solidFill>
              </a:rPr>
              <a:t>bak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extension.</a:t>
            </a:r>
          </a:p>
          <a:p>
            <a:r>
              <a:rPr lang="en-US" dirty="0" err="1"/>
              <a:t>cfn-init</a:t>
            </a:r>
            <a:r>
              <a:rPr lang="en-US" dirty="0"/>
              <a:t> does </a:t>
            </a:r>
            <a:r>
              <a:rPr lang="en-US" dirty="0">
                <a:solidFill>
                  <a:srgbClr val="0070C0"/>
                </a:solidFill>
              </a:rPr>
              <a:t>not require credentials</a:t>
            </a:r>
            <a:r>
              <a:rPr lang="en-US" dirty="0"/>
              <a:t>. However, if no credentials are specified, AWS CloudFormation checks for </a:t>
            </a:r>
            <a:r>
              <a:rPr lang="en-US" dirty="0">
                <a:solidFill>
                  <a:srgbClr val="0070C0"/>
                </a:solidFill>
              </a:rPr>
              <a:t>stack membership </a:t>
            </a:r>
            <a:r>
              <a:rPr lang="en-US" dirty="0"/>
              <a:t>and </a:t>
            </a:r>
            <a:r>
              <a:rPr lang="en-US" dirty="0">
                <a:solidFill>
                  <a:srgbClr val="0070C0"/>
                </a:solidFill>
              </a:rPr>
              <a:t>limits the scope of the call to the stack </a:t>
            </a:r>
            <a:r>
              <a:rPr lang="en-US" dirty="0"/>
              <a:t>that the instance belongs to.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05840" y="40985"/>
            <a:ext cx="12618720" cy="1188851"/>
          </a:xfrm>
        </p:spPr>
        <p:txBody>
          <a:bodyPr/>
          <a:lstStyle/>
          <a:p>
            <a:r>
              <a:rPr lang="en-US" dirty="0"/>
              <a:t>Step-10: </a:t>
            </a:r>
            <a:r>
              <a:rPr lang="en-US" dirty="0" err="1"/>
              <a:t>UserData</a:t>
            </a:r>
            <a:r>
              <a:rPr lang="en-US" dirty="0"/>
              <a:t>: </a:t>
            </a:r>
            <a:r>
              <a:rPr lang="en-US" dirty="0" err="1"/>
              <a:t>cfn-init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275" y="2597925"/>
            <a:ext cx="5337810" cy="282321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76753" y="2580851"/>
            <a:ext cx="2545543" cy="4801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Command Syntax: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65" y="6492971"/>
            <a:ext cx="14272720" cy="83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307899" y="6043102"/>
            <a:ext cx="4028873" cy="480132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Command Usage in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UserData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: 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1365A5B-3EB0-BC4C-891C-F0A1ABD8E605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379565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72" y="1821433"/>
            <a:ext cx="8093488" cy="559092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cfn</a:t>
            </a:r>
            <a:r>
              <a:rPr lang="en-US" dirty="0"/>
              <a:t>-signal helper script </a:t>
            </a:r>
            <a:r>
              <a:rPr lang="en-US" dirty="0">
                <a:solidFill>
                  <a:srgbClr val="0070C0"/>
                </a:solidFill>
              </a:rPr>
              <a:t>signals AWS CloudFormation to indicate </a:t>
            </a:r>
            <a:r>
              <a:rPr lang="en-US" dirty="0"/>
              <a:t>whether Amazon EC2 instances have been successfully created or updated.</a:t>
            </a:r>
          </a:p>
          <a:p>
            <a:r>
              <a:rPr lang="en-US" dirty="0"/>
              <a:t>If we install and configure software applications on instances, </a:t>
            </a:r>
            <a:r>
              <a:rPr lang="en-US" dirty="0">
                <a:solidFill>
                  <a:srgbClr val="0070C0"/>
                </a:solidFill>
              </a:rPr>
              <a:t>we can signal AWS CloudFormation</a:t>
            </a:r>
            <a:r>
              <a:rPr lang="en-US" dirty="0"/>
              <a:t> when those software applications are ready.</a:t>
            </a:r>
          </a:p>
          <a:p>
            <a:r>
              <a:rPr lang="en-US" dirty="0"/>
              <a:t>We can use the </a:t>
            </a:r>
            <a:r>
              <a:rPr lang="en-US" dirty="0" err="1">
                <a:solidFill>
                  <a:srgbClr val="0070C0"/>
                </a:solidFill>
              </a:rPr>
              <a:t>cfn</a:t>
            </a:r>
            <a:r>
              <a:rPr lang="en-US" dirty="0">
                <a:solidFill>
                  <a:srgbClr val="0070C0"/>
                </a:solidFill>
              </a:rPr>
              <a:t>-signal</a:t>
            </a:r>
            <a:r>
              <a:rPr lang="en-US" dirty="0"/>
              <a:t> script in conjunction with a </a:t>
            </a:r>
            <a:r>
              <a:rPr lang="en-US" dirty="0" err="1">
                <a:solidFill>
                  <a:srgbClr val="0070C0"/>
                </a:solidFill>
              </a:rPr>
              <a:t>CreationPolicy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Step-11: </a:t>
            </a:r>
            <a:r>
              <a:rPr lang="en-US" dirty="0" err="1"/>
              <a:t>UserData</a:t>
            </a:r>
            <a:r>
              <a:rPr lang="en-US" dirty="0"/>
              <a:t>: </a:t>
            </a:r>
            <a:r>
              <a:rPr lang="en-US" dirty="0" err="1"/>
              <a:t>cfn</a:t>
            </a:r>
            <a:r>
              <a:rPr lang="en-US" dirty="0"/>
              <a:t>-signal</a:t>
            </a:r>
            <a:endParaRPr lang="en-US" b="1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55" y="2697077"/>
            <a:ext cx="5086350" cy="30518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022055" y="2009105"/>
            <a:ext cx="3075842" cy="553998"/>
          </a:xfrm>
          <a:prstGeom prst="rect">
            <a:avLst/>
          </a:prstGeom>
          <a:noFill/>
        </p:spPr>
        <p:txBody>
          <a:bodyPr wrap="none" lIns="109728" tIns="54864" rIns="109728" bIns="54864" rtlCol="0">
            <a:spAutoFit/>
          </a:bodyPr>
          <a:lstStyle/>
          <a:p>
            <a:r>
              <a:rPr lang="en-US" sz="2900" b="1" dirty="0">
                <a:solidFill>
                  <a:schemeClr val="accent6">
                    <a:lumMod val="75000"/>
                  </a:schemeClr>
                </a:solidFill>
              </a:rPr>
              <a:t>Command Syntax: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79E07C2-F4B5-764F-8905-14A5279F4BC9}"/>
              </a:ext>
            </a:extLst>
          </p:cNvPr>
          <p:cNvSpPr txBox="1">
            <a:spLocks/>
          </p:cNvSpPr>
          <p:nvPr/>
        </p:nvSpPr>
        <p:spPr>
          <a:xfrm>
            <a:off x="0" y="7465821"/>
            <a:ext cx="4306957" cy="763778"/>
          </a:xfrm>
          <a:prstGeom prst="rect">
            <a:avLst/>
          </a:prstGeom>
        </p:spPr>
        <p:txBody>
          <a:bodyPr vert="horz" lIns="109728" tIns="54864" rIns="109728" bIns="54864" rtlCol="0">
            <a:normAutofit fontScale="925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Author: </a:t>
            </a:r>
            <a:r>
              <a:rPr lang="en-US" sz="2000" dirty="0" err="1">
                <a:solidFill>
                  <a:schemeClr val="bg1"/>
                </a:solidFill>
              </a:rPr>
              <a:t>Nho</a:t>
            </a:r>
            <a:r>
              <a:rPr lang="en-US" sz="2000" dirty="0">
                <a:solidFill>
                  <a:schemeClr val="bg1"/>
                </a:solidFill>
              </a:rPr>
              <a:t> Luong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Skill: DevOps Engineer Lead</a:t>
            </a:r>
          </a:p>
        </p:txBody>
      </p:sp>
    </p:spTree>
    <p:extLst>
      <p:ext uri="{BB962C8B-B14F-4D97-AF65-F5344CB8AC3E}">
        <p14:creationId xmlns:p14="http://schemas.microsoft.com/office/powerpoint/2010/main" val="274465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56786</TotalTime>
  <Words>11802</Words>
  <Application>Microsoft Macintosh PowerPoint</Application>
  <PresentationFormat>Custom</PresentationFormat>
  <Paragraphs>2543</Paragraphs>
  <Slides>190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190</vt:i4>
      </vt:variant>
    </vt:vector>
  </HeadingPairs>
  <TitlesOfParts>
    <vt:vector size="194" baseType="lpstr">
      <vt:lpstr>Arial</vt:lpstr>
      <vt:lpstr>Calibri</vt:lpstr>
      <vt:lpstr>Calibri Light</vt:lpstr>
      <vt:lpstr>Office Theme</vt:lpstr>
      <vt:lpstr>CloudFormation on AWS – EKS Kubernetes</vt:lpstr>
      <vt:lpstr>Course Objectives</vt:lpstr>
      <vt:lpstr>AWS CloudFormation </vt:lpstr>
      <vt:lpstr>Template Anatomy</vt:lpstr>
      <vt:lpstr>Resources</vt:lpstr>
      <vt:lpstr>Templates Written</vt:lpstr>
      <vt:lpstr>PowerPoint Presentation</vt:lpstr>
      <vt:lpstr>Config Sets</vt:lpstr>
      <vt:lpstr>PowerPoint Presentation</vt:lpstr>
      <vt:lpstr>Nested Stacks</vt:lpstr>
      <vt:lpstr>Templates Written</vt:lpstr>
      <vt:lpstr>Intrinsic Functions &amp; Pseudo Parameters</vt:lpstr>
      <vt:lpstr>PowerPoint Presentation</vt:lpstr>
      <vt:lpstr>PowerPoint Presentation</vt:lpstr>
      <vt:lpstr>PowerPoint Presentation</vt:lpstr>
      <vt:lpstr>PowerPoint Presentation</vt:lpstr>
      <vt:lpstr>CodeCommit</vt:lpstr>
      <vt:lpstr>CodeBuild – AWS  Web Console</vt:lpstr>
      <vt:lpstr>CodeDeploy – AWS  Web Console</vt:lpstr>
      <vt:lpstr>CodePipeline – AWS Web Console</vt:lpstr>
      <vt:lpstr>CodePipeline – AWS CloudFormation</vt:lpstr>
      <vt:lpstr>PowerPoint Presentation</vt:lpstr>
      <vt:lpstr>PowerPoint Presentation</vt:lpstr>
      <vt:lpstr>Infrastructure as Code – Manual AWS Web Console</vt:lpstr>
      <vt:lpstr>Infrastructure as Code – CFN Template creation Flow</vt:lpstr>
      <vt:lpstr>Infrastructure as Code – Execution Flow</vt:lpstr>
      <vt:lpstr>Templates Written</vt:lpstr>
      <vt:lpstr>PowerPoint Presentation</vt:lpstr>
      <vt:lpstr>YAML</vt:lpstr>
      <vt:lpstr>YAML – Key Value Pairs</vt:lpstr>
      <vt:lpstr>YAML – List / Array</vt:lpstr>
      <vt:lpstr>YAML Dictionary / Map</vt:lpstr>
      <vt:lpstr>YAML Pipe</vt:lpstr>
      <vt:lpstr>YAML Greater than Sign</vt:lpstr>
      <vt:lpstr>YAML Comments</vt:lpstr>
      <vt:lpstr>PowerPoint Presentation</vt:lpstr>
      <vt:lpstr>AWS CloudFormation</vt:lpstr>
      <vt:lpstr>How does CloudFormation works? </vt:lpstr>
      <vt:lpstr>AWS CloudFormation</vt:lpstr>
      <vt:lpstr>AWS CloudFormation</vt:lpstr>
      <vt:lpstr>Stack Features</vt:lpstr>
      <vt:lpstr>PowerPoint Presentation</vt:lpstr>
      <vt:lpstr>Resources</vt:lpstr>
      <vt:lpstr>Resources</vt:lpstr>
      <vt:lpstr>Intrinsic Function: Ref</vt:lpstr>
      <vt:lpstr>PowerPoint Presentation</vt:lpstr>
      <vt:lpstr>Parameters</vt:lpstr>
      <vt:lpstr>Parameters</vt:lpstr>
      <vt:lpstr>Parameter Properties</vt:lpstr>
      <vt:lpstr>Parameters - Practice</vt:lpstr>
      <vt:lpstr>PowerPoint Presentation</vt:lpstr>
      <vt:lpstr>Mappings</vt:lpstr>
      <vt:lpstr>Intrinsic Function: FindInMap</vt:lpstr>
      <vt:lpstr>Mappings - Practice</vt:lpstr>
      <vt:lpstr>Pseudo Parameters</vt:lpstr>
      <vt:lpstr>PowerPoint Presentation</vt:lpstr>
      <vt:lpstr>Conditions</vt:lpstr>
      <vt:lpstr>Conditions</vt:lpstr>
      <vt:lpstr>Conditions -  Intrinsic Functions</vt:lpstr>
      <vt:lpstr>Conditions - Practice</vt:lpstr>
      <vt:lpstr>PowerPoint Presentation</vt:lpstr>
      <vt:lpstr>Outputs</vt:lpstr>
      <vt:lpstr>Outputs</vt:lpstr>
      <vt:lpstr>Outputs  Practice</vt:lpstr>
      <vt:lpstr>PowerPoint Presentation</vt:lpstr>
      <vt:lpstr>Metadata</vt:lpstr>
      <vt:lpstr>Metadata Keys</vt:lpstr>
      <vt:lpstr>PowerPoint Presentation</vt:lpstr>
      <vt:lpstr>AWS::CloudFormation::Designer</vt:lpstr>
      <vt:lpstr>AWS::CloudFormation::Designer</vt:lpstr>
      <vt:lpstr>AWS::CloudFormation::Designer</vt:lpstr>
      <vt:lpstr>PowerPoint Presentation</vt:lpstr>
      <vt:lpstr>How I use Designer?</vt:lpstr>
      <vt:lpstr>CloudFormation Designer - Demo</vt:lpstr>
      <vt:lpstr>PowerPoint Presentation</vt:lpstr>
      <vt:lpstr>AWS::CloudFormation::Interface</vt:lpstr>
      <vt:lpstr>PowerPoint Presentation</vt:lpstr>
      <vt:lpstr>CloudFormation &amp; UserData</vt:lpstr>
      <vt:lpstr>PowerPoint Presentation</vt:lpstr>
      <vt:lpstr>Helper Scripts</vt:lpstr>
      <vt:lpstr>PowerPoint Presentation</vt:lpstr>
      <vt:lpstr>PowerPoint Presentation</vt:lpstr>
      <vt:lpstr>Step 00 – Base Template</vt:lpstr>
      <vt:lpstr>Step-01: Metadata: AWS::CloudFormation::Init</vt:lpstr>
      <vt:lpstr>Step-01: Metadata: Structure</vt:lpstr>
      <vt:lpstr>Step-02: Metadata: packages</vt:lpstr>
      <vt:lpstr>Step-03: Metadata: groups</vt:lpstr>
      <vt:lpstr>Step-04: Metadata: users</vt:lpstr>
      <vt:lpstr>Step-05: Metadata: sources</vt:lpstr>
      <vt:lpstr>Step-05: Metadata: sources</vt:lpstr>
      <vt:lpstr>Step-06: Metadata: files</vt:lpstr>
      <vt:lpstr>Step-06: Metadata: files</vt:lpstr>
      <vt:lpstr>Step-07: Metadata: commands</vt:lpstr>
      <vt:lpstr>Step-08: Metadata: services</vt:lpstr>
      <vt:lpstr>Step-08: Metadata: services</vt:lpstr>
      <vt:lpstr>PowerPoint Presentation</vt:lpstr>
      <vt:lpstr>Step-09: UserData: aws-cfn-bootstrap</vt:lpstr>
      <vt:lpstr>Step-10: UserData: cfn-init</vt:lpstr>
      <vt:lpstr>Step-11: UserData: cfn-signal</vt:lpstr>
      <vt:lpstr>Step-11: UserData: cfn-hup</vt:lpstr>
      <vt:lpstr>Step 12 - Outputs</vt:lpstr>
      <vt:lpstr>Step 12: Create Stack using template  11-12-cfn-init-v12-Outputs.yml</vt:lpstr>
      <vt:lpstr>Step-13: Creation Policy</vt:lpstr>
      <vt:lpstr>Step-13: Creation Policy</vt:lpstr>
      <vt:lpstr>Step 13: Create Stack using template  11-13-cfn-init-v13-CreationPolicy.yml</vt:lpstr>
      <vt:lpstr>Step-14: UserData: cfn-hup</vt:lpstr>
      <vt:lpstr>Step-14: UserData: cfn-hup</vt:lpstr>
      <vt:lpstr>Step-14: UserData: cfn-hup - hooks.conf</vt:lpstr>
      <vt:lpstr>Step-14: UserData: cfn-hup - hooks.conf</vt:lpstr>
      <vt:lpstr>Step 14: Create Stack using template  11-14-cfn-init-v14-Update-App.yml</vt:lpstr>
      <vt:lpstr>PowerPoint Presentation</vt:lpstr>
      <vt:lpstr>Configsets</vt:lpstr>
      <vt:lpstr>PowerPoint Presentation</vt:lpstr>
      <vt:lpstr>PowerPoint Presentation</vt:lpstr>
      <vt:lpstr>Step#1: Single Configset</vt:lpstr>
      <vt:lpstr>Step#2: Multiple configSets</vt:lpstr>
      <vt:lpstr>Step#3: Multiple configSets</vt:lpstr>
      <vt:lpstr>Step#4: Multiple configSets</vt:lpstr>
      <vt:lpstr>PowerPoint Presentation</vt:lpstr>
      <vt:lpstr>Nested Stacks</vt:lpstr>
      <vt:lpstr>Nested Stacks – Practice – Create Templates</vt:lpstr>
      <vt:lpstr>Nested Stacks – Practice – Create Stack</vt:lpstr>
      <vt:lpstr>Nested Stacks – Practice – Create Templates</vt:lpstr>
      <vt:lpstr>Nested Stacks – Practice – Update Stack</vt:lpstr>
      <vt:lpstr>Nested Stacks – Practice – Update Stack 2</vt:lpstr>
      <vt:lpstr>Nested Stacks – Practice – Delete Stack</vt:lpstr>
      <vt:lpstr>Nested Stacks vs Outputs - Pending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CodeCommit</vt:lpstr>
      <vt:lpstr>CodeBuild – AWS  Web Console</vt:lpstr>
      <vt:lpstr>CodeDeploy – AWS  Web Console</vt:lpstr>
      <vt:lpstr>CodePipeline – AWS Web Console</vt:lpstr>
      <vt:lpstr>CodePipeline – AWS CloudFormation</vt:lpstr>
      <vt:lpstr>Pre-requisites</vt:lpstr>
      <vt:lpstr>PowerPoint Presentation</vt:lpstr>
      <vt:lpstr>EC2 CloudFormation Stack</vt:lpstr>
      <vt:lpstr>AWS CodeCommit</vt:lpstr>
      <vt:lpstr>AWS CodeCommit - Introduction</vt:lpstr>
      <vt:lpstr>CodeCommit – Integration with AWS Services</vt:lpstr>
      <vt:lpstr>CodeCommit - Steps</vt:lpstr>
      <vt:lpstr>AWS CodeBuild</vt:lpstr>
      <vt:lpstr>CodeBuild – AWS  Web Console</vt:lpstr>
      <vt:lpstr>CodeBuild - Introduction</vt:lpstr>
      <vt:lpstr>PowerPoint Presentation</vt:lpstr>
      <vt:lpstr>PowerPoint Presentation</vt:lpstr>
      <vt:lpstr>CodeBuild - Steps</vt:lpstr>
      <vt:lpstr>AWS CodeBuild using CloudFormation</vt:lpstr>
      <vt:lpstr>CodeBuild – CloudFormation Steps</vt:lpstr>
      <vt:lpstr>AWS CodeDeploy</vt:lpstr>
      <vt:lpstr>CodeDeploy - Introduction</vt:lpstr>
      <vt:lpstr>CodeDeploy - Introduction</vt:lpstr>
      <vt:lpstr>CodeDeploy - When compute is EC2/On-Premise</vt:lpstr>
      <vt:lpstr>CodeDeploy - Steps</vt:lpstr>
      <vt:lpstr>AWS CodeDeploy using CloudFormation</vt:lpstr>
      <vt:lpstr>CodeDeploy – CloudFormation Steps</vt:lpstr>
      <vt:lpstr>AWS CodePipeline</vt:lpstr>
      <vt:lpstr>PowerPoint Presentation</vt:lpstr>
      <vt:lpstr>Continuous Delivery</vt:lpstr>
      <vt:lpstr>CodePipeline - Introduction</vt:lpstr>
      <vt:lpstr>CodePipeline - Steps</vt:lpstr>
      <vt:lpstr>CodePipeline – Manual Approval &amp; Prod Deployment</vt:lpstr>
      <vt:lpstr>AWS CodePipeline using CloudFormation</vt:lpstr>
      <vt:lpstr>Continuous Integration &amp; Continuous Delivery using CloudFormation</vt:lpstr>
      <vt:lpstr>CodePipeline – CloudFormation Steps</vt:lpstr>
      <vt:lpstr>CodePipeline – CloudFormation Steps</vt:lpstr>
      <vt:lpstr>PowerPoint Presentation</vt:lpstr>
      <vt:lpstr>PowerPoint Presentation</vt:lpstr>
      <vt:lpstr>PowerPoint Presentation</vt:lpstr>
      <vt:lpstr>PowerPoint Presentation</vt:lpstr>
      <vt:lpstr>Infrastructure as Code – Manual AWS Web Console</vt:lpstr>
      <vt:lpstr>Infrastructure as Code – CFN Template creation Flow</vt:lpstr>
      <vt:lpstr>Infrastructure as Code – Execution Flow</vt:lpstr>
      <vt:lpstr>PowerPoint Presentation</vt:lpstr>
      <vt:lpstr>Usecase</vt:lpstr>
      <vt:lpstr>Infrastructure as Code – Manual AWS Web Console</vt:lpstr>
      <vt:lpstr>Infrastructure as Code – Manual AWS Web Console</vt:lpstr>
      <vt:lpstr>Infrastructure as Code – Manual AWS Web Console</vt:lpstr>
      <vt:lpstr>PowerPoint Presentation</vt:lpstr>
      <vt:lpstr>Infrastructure as Code – CFN Template creation Flow</vt:lpstr>
      <vt:lpstr>Infrastructure as Code – Execution Flow</vt:lpstr>
      <vt:lpstr>Infrastructure as Code – CloudFormation Pipeline</vt:lpstr>
      <vt:lpstr>Infrastructure as Code – CloudFormation Pipeline</vt:lpstr>
      <vt:lpstr>Thank You</vt:lpstr>
    </vt:vector>
  </TitlesOfParts>
  <Manager/>
  <Company>DevOps</Company>
  <LinksUpToDate>false</LinksUpToDate>
  <SharedDoc>false</SharedDoc>
  <HyperlinkBase>https://ko-fi.com/nholuong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cloudformation-sesson-demo</dc:title>
  <dc:subject>cloudformation</dc:subject>
  <dc:creator>Nho Luong</dc:creator>
  <cp:keywords/>
  <dc:description> 🇻🇳Vietnam Timeless Charm, 🥰Enjoy Every Moment , 😜Good Vibes Only</dc:description>
  <cp:lastModifiedBy>Microsoft Office User</cp:lastModifiedBy>
  <cp:revision>1061</cp:revision>
  <dcterms:created xsi:type="dcterms:W3CDTF">2017-11-08T21:48:08Z</dcterms:created>
  <dcterms:modified xsi:type="dcterms:W3CDTF">2024-11-05T09:43:36Z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0x010100D00FBA762A8B4A4AB2389BE0BCE3C83F</vt:lpwstr>
  </property>
</Properties>
</file>